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Default Extension="tiff" ContentType="image/tiff"/>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42" r:id="rId2"/>
    <p:sldId id="258" r:id="rId3"/>
    <p:sldId id="343" r:id="rId4"/>
    <p:sldId id="344" r:id="rId5"/>
    <p:sldId id="345" r:id="rId6"/>
    <p:sldId id="346" r:id="rId7"/>
    <p:sldId id="347" r:id="rId8"/>
    <p:sldId id="348" r:id="rId9"/>
    <p:sldId id="355" r:id="rId10"/>
    <p:sldId id="349" r:id="rId11"/>
    <p:sldId id="350" r:id="rId12"/>
    <p:sldId id="351" r:id="rId13"/>
    <p:sldId id="352" r:id="rId14"/>
    <p:sldId id="353" r:id="rId15"/>
    <p:sldId id="354"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270" r:id="rId29"/>
    <p:sldId id="308" r:id="rId30"/>
    <p:sldId id="337" r:id="rId31"/>
    <p:sldId id="338" r:id="rId32"/>
    <p:sldId id="272" r:id="rId33"/>
    <p:sldId id="275" r:id="rId34"/>
    <p:sldId id="276" r:id="rId35"/>
    <p:sldId id="280" r:id="rId36"/>
    <p:sldId id="274" r:id="rId37"/>
    <p:sldId id="278" r:id="rId38"/>
    <p:sldId id="296" r:id="rId39"/>
    <p:sldId id="279" r:id="rId40"/>
    <p:sldId id="309" r:id="rId41"/>
    <p:sldId id="339" r:id="rId42"/>
    <p:sldId id="340" r:id="rId43"/>
    <p:sldId id="287" r:id="rId44"/>
    <p:sldId id="288" r:id="rId45"/>
    <p:sldId id="289" r:id="rId46"/>
    <p:sldId id="290" r:id="rId47"/>
    <p:sldId id="291" r:id="rId48"/>
    <p:sldId id="293" r:id="rId49"/>
    <p:sldId id="297" r:id="rId50"/>
    <p:sldId id="294" r:id="rId51"/>
    <p:sldId id="283" r:id="rId52"/>
    <p:sldId id="284" r:id="rId53"/>
    <p:sldId id="295" r:id="rId54"/>
    <p:sldId id="368" r:id="rId55"/>
    <p:sldId id="369" r:id="rId56"/>
    <p:sldId id="370" r:id="rId57"/>
    <p:sldId id="371" r:id="rId58"/>
    <p:sldId id="372"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E9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0" d="100"/>
          <a:sy n="70" d="100"/>
        </p:scale>
        <p:origin x="-116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72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image" Target="../media/image25.wmf"/><Relationship Id="rId3" Type="http://schemas.openxmlformats.org/officeDocument/2006/relationships/image" Target="../media/image15.wmf"/><Relationship Id="rId7" Type="http://schemas.openxmlformats.org/officeDocument/2006/relationships/image" Target="../media/image19.wmf"/><Relationship Id="rId12" Type="http://schemas.openxmlformats.org/officeDocument/2006/relationships/image" Target="../media/image24.wmf"/><Relationship Id="rId2" Type="http://schemas.openxmlformats.org/officeDocument/2006/relationships/image" Target="../media/image14.wmf"/><Relationship Id="rId1" Type="http://schemas.openxmlformats.org/officeDocument/2006/relationships/image" Target="../media/image13.wmf"/><Relationship Id="rId6" Type="http://schemas.openxmlformats.org/officeDocument/2006/relationships/image" Target="../media/image18.wmf"/><Relationship Id="rId11" Type="http://schemas.openxmlformats.org/officeDocument/2006/relationships/image" Target="../media/image23.wmf"/><Relationship Id="rId5" Type="http://schemas.openxmlformats.org/officeDocument/2006/relationships/image" Target="../media/image17.wmf"/><Relationship Id="rId10" Type="http://schemas.openxmlformats.org/officeDocument/2006/relationships/image" Target="../media/image22.wmf"/><Relationship Id="rId4" Type="http://schemas.openxmlformats.org/officeDocument/2006/relationships/image" Target="../media/image16.wmf"/><Relationship Id="rId9" Type="http://schemas.openxmlformats.org/officeDocument/2006/relationships/image" Target="../media/image21.wmf"/><Relationship Id="rId14" Type="http://schemas.openxmlformats.org/officeDocument/2006/relationships/image" Target="../media/image2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3.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77.wmf"/><Relationship Id="rId1" Type="http://schemas.openxmlformats.org/officeDocument/2006/relationships/image" Target="../media/image76.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80.wmf"/><Relationship Id="rId1" Type="http://schemas.openxmlformats.org/officeDocument/2006/relationships/image" Target="../media/image79.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4.wmf"/><Relationship Id="rId2" Type="http://schemas.openxmlformats.org/officeDocument/2006/relationships/image" Target="../media/image83.wmf"/><Relationship Id="rId1" Type="http://schemas.openxmlformats.org/officeDocument/2006/relationships/image" Target="../media/image82.png"/><Relationship Id="rId4" Type="http://schemas.openxmlformats.org/officeDocument/2006/relationships/image" Target="../media/image8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04.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17.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2.wmf"/><Relationship Id="rId7" Type="http://schemas.openxmlformats.org/officeDocument/2006/relationships/image" Target="../media/image36.wmf"/><Relationship Id="rId2" Type="http://schemas.openxmlformats.org/officeDocument/2006/relationships/image" Target="../media/image31.wmf"/><Relationship Id="rId1" Type="http://schemas.openxmlformats.org/officeDocument/2006/relationships/image" Target="../media/image30.wmf"/><Relationship Id="rId6" Type="http://schemas.openxmlformats.org/officeDocument/2006/relationships/image" Target="../media/image35.wmf"/><Relationship Id="rId5" Type="http://schemas.openxmlformats.org/officeDocument/2006/relationships/image" Target="../media/image34.wmf"/><Relationship Id="rId4" Type="http://schemas.openxmlformats.org/officeDocument/2006/relationships/image" Target="../media/image33.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35.wmf"/><Relationship Id="rId13" Type="http://schemas.openxmlformats.org/officeDocument/2006/relationships/image" Target="../media/image43.wmf"/><Relationship Id="rId3" Type="http://schemas.openxmlformats.org/officeDocument/2006/relationships/image" Target="../media/image30.wmf"/><Relationship Id="rId7" Type="http://schemas.openxmlformats.org/officeDocument/2006/relationships/image" Target="../media/image34.wmf"/><Relationship Id="rId12" Type="http://schemas.openxmlformats.org/officeDocument/2006/relationships/image" Target="../media/image42.wmf"/><Relationship Id="rId2" Type="http://schemas.openxmlformats.org/officeDocument/2006/relationships/image" Target="../media/image38.wmf"/><Relationship Id="rId1" Type="http://schemas.openxmlformats.org/officeDocument/2006/relationships/image" Target="../media/image36.wmf"/><Relationship Id="rId6" Type="http://schemas.openxmlformats.org/officeDocument/2006/relationships/image" Target="../media/image33.wmf"/><Relationship Id="rId11" Type="http://schemas.openxmlformats.org/officeDocument/2006/relationships/image" Target="../media/image41.wmf"/><Relationship Id="rId5" Type="http://schemas.openxmlformats.org/officeDocument/2006/relationships/image" Target="../media/image31.wmf"/><Relationship Id="rId10" Type="http://schemas.openxmlformats.org/officeDocument/2006/relationships/image" Target="../media/image40.wmf"/><Relationship Id="rId4" Type="http://schemas.openxmlformats.org/officeDocument/2006/relationships/image" Target="../media/image32.wmf"/><Relationship Id="rId9" Type="http://schemas.openxmlformats.org/officeDocument/2006/relationships/image" Target="../media/image39.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9.wmf"/><Relationship Id="rId2" Type="http://schemas.openxmlformats.org/officeDocument/2006/relationships/image" Target="../media/image48.wmf"/><Relationship Id="rId1" Type="http://schemas.openxmlformats.org/officeDocument/2006/relationships/image" Target="../media/image47.wmf"/><Relationship Id="rId6" Type="http://schemas.openxmlformats.org/officeDocument/2006/relationships/image" Target="../media/image52.wmf"/><Relationship Id="rId5" Type="http://schemas.openxmlformats.org/officeDocument/2006/relationships/image" Target="../media/image51.wmf"/><Relationship Id="rId4" Type="http://schemas.openxmlformats.org/officeDocument/2006/relationships/image" Target="../media/image5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63.wmf"/><Relationship Id="rId3" Type="http://schemas.openxmlformats.org/officeDocument/2006/relationships/image" Target="../media/image58.wmf"/><Relationship Id="rId7" Type="http://schemas.openxmlformats.org/officeDocument/2006/relationships/image" Target="../media/image62.wmf"/><Relationship Id="rId2" Type="http://schemas.openxmlformats.org/officeDocument/2006/relationships/image" Target="../media/image57.wmf"/><Relationship Id="rId1" Type="http://schemas.openxmlformats.org/officeDocument/2006/relationships/image" Target="../media/image36.wmf"/><Relationship Id="rId6" Type="http://schemas.openxmlformats.org/officeDocument/2006/relationships/image" Target="../media/image61.wmf"/><Relationship Id="rId5" Type="http://schemas.openxmlformats.org/officeDocument/2006/relationships/image" Target="../media/image60.wmf"/><Relationship Id="rId4" Type="http://schemas.openxmlformats.org/officeDocument/2006/relationships/image" Target="../media/image59.wmf"/><Relationship Id="rId9" Type="http://schemas.openxmlformats.org/officeDocument/2006/relationships/image" Target="../media/image64.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image" Target="../media/image6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4ABF5D-5486-4147-BF04-7B2295E93013}" type="datetimeFigureOut">
              <a:rPr lang="en-US" smtClean="0"/>
              <a:pPr/>
              <a:t>5/19/2011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00F301-A686-42CB-8478-E8A1FDEDF107}" type="slidenum">
              <a:rPr lang="en-US" smtClean="0"/>
              <a:pPr/>
              <a:t>‹N›</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0F301-A686-42CB-8478-E8A1FDEDF107}"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endParaRPr lang="it-IT" dirty="0"/>
          </a:p>
        </p:txBody>
      </p:sp>
      <p:sp>
        <p:nvSpPr>
          <p:cNvPr id="4" name="Segnaposto numero diapositiva 3"/>
          <p:cNvSpPr>
            <a:spLocks noGrp="1"/>
          </p:cNvSpPr>
          <p:nvPr>
            <p:ph type="sldNum" sz="quarter" idx="10"/>
          </p:nvPr>
        </p:nvSpPr>
        <p:spPr/>
        <p:txBody>
          <a:bodyPr/>
          <a:lstStyle/>
          <a:p>
            <a:fld id="{F900F301-A686-42CB-8478-E8A1FDEDF107}" type="slidenum">
              <a:rPr lang="en-US" smtClean="0"/>
              <a:pPr/>
              <a:t>10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0F301-A686-42CB-8478-E8A1FDEDF107}" type="slidenum">
              <a:rPr lang="en-US" smtClean="0"/>
              <a:pPr/>
              <a:t>18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0F301-A686-42CB-8478-E8A1FDEDF107}" type="slidenum">
              <a:rPr lang="en-US" smtClean="0"/>
              <a:pPr/>
              <a:t>19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3F22B0-E4AA-8D4F-88FC-A3A17B247010}" type="slidenum">
              <a:rPr lang="it-IT" smtClean="0"/>
              <a:pPr/>
              <a:t>20</a:t>
            </a:fld>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63F22B0-E4AA-8D4F-88FC-A3A17B247010}" type="slidenum">
              <a:rPr lang="it-IT" smtClean="0"/>
              <a:pPr/>
              <a:t>27</a:t>
            </a:fld>
            <a:endParaRPr lang="it-IT"/>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900F301-A686-42CB-8478-E8A1FDEDF107}" type="slidenum">
              <a:rPr lang="en-US" smtClean="0"/>
              <a:pPr/>
              <a:t>32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5/19/2011</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‹N›</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5/19/2011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5/19/2011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5/19/2011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5/19/2011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5/19/2011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1D8BD707-D9CF-40AE-B4C6-C98DA3205C09}" type="datetimeFigureOut">
              <a:rPr lang="en-US" smtClean="0"/>
              <a:pPr/>
              <a:t>5/19/2011</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B6F15528-21DE-4FAA-801E-634DDDAF4B2B}" type="slidenum">
              <a:rPr lang="en-US" smtClean="0"/>
              <a:pPr/>
              <a:t>‹N›</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3.bin"/><Relationship Id="rId13" Type="http://schemas.openxmlformats.org/officeDocument/2006/relationships/oleObject" Target="../embeddings/oleObject8.bin"/><Relationship Id="rId18" Type="http://schemas.openxmlformats.org/officeDocument/2006/relationships/oleObject" Target="../embeddings/oleObject13.bin"/><Relationship Id="rId26" Type="http://schemas.openxmlformats.org/officeDocument/2006/relationships/oleObject" Target="../embeddings/oleObject21.bin"/><Relationship Id="rId3" Type="http://schemas.openxmlformats.org/officeDocument/2006/relationships/notesSlide" Target="../notesSlides/notesSlide2.xml"/><Relationship Id="rId21" Type="http://schemas.openxmlformats.org/officeDocument/2006/relationships/oleObject" Target="../embeddings/oleObject16.bin"/><Relationship Id="rId7" Type="http://schemas.openxmlformats.org/officeDocument/2006/relationships/oleObject" Target="../embeddings/oleObject2.bin"/><Relationship Id="rId12" Type="http://schemas.openxmlformats.org/officeDocument/2006/relationships/oleObject" Target="../embeddings/oleObject7.bin"/><Relationship Id="rId17" Type="http://schemas.openxmlformats.org/officeDocument/2006/relationships/oleObject" Target="../embeddings/oleObject12.bin"/><Relationship Id="rId25" Type="http://schemas.openxmlformats.org/officeDocument/2006/relationships/oleObject" Target="../embeddings/oleObject20.bin"/><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5.bin"/><Relationship Id="rId29" Type="http://schemas.openxmlformats.org/officeDocument/2006/relationships/oleObject" Target="../embeddings/oleObject24.bin"/><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oleObject" Target="../embeddings/oleObject6.bin"/><Relationship Id="rId24" Type="http://schemas.openxmlformats.org/officeDocument/2006/relationships/oleObject" Target="../embeddings/oleObject19.bin"/><Relationship Id="rId5" Type="http://schemas.openxmlformats.org/officeDocument/2006/relationships/image" Target="../media/image28.jpeg"/><Relationship Id="rId15" Type="http://schemas.openxmlformats.org/officeDocument/2006/relationships/oleObject" Target="../embeddings/oleObject10.bin"/><Relationship Id="rId23" Type="http://schemas.openxmlformats.org/officeDocument/2006/relationships/oleObject" Target="../embeddings/oleObject18.bin"/><Relationship Id="rId28" Type="http://schemas.openxmlformats.org/officeDocument/2006/relationships/oleObject" Target="../embeddings/oleObject23.bin"/><Relationship Id="rId10" Type="http://schemas.openxmlformats.org/officeDocument/2006/relationships/oleObject" Target="../embeddings/oleObject5.bin"/><Relationship Id="rId19" Type="http://schemas.openxmlformats.org/officeDocument/2006/relationships/oleObject" Target="../embeddings/oleObject14.bin"/><Relationship Id="rId31" Type="http://schemas.openxmlformats.org/officeDocument/2006/relationships/oleObject" Target="../embeddings/oleObject26.bin"/><Relationship Id="rId4" Type="http://schemas.openxmlformats.org/officeDocument/2006/relationships/image" Target="../media/image27.png"/><Relationship Id="rId9" Type="http://schemas.openxmlformats.org/officeDocument/2006/relationships/oleObject" Target="../embeddings/oleObject4.bin"/><Relationship Id="rId14" Type="http://schemas.openxmlformats.org/officeDocument/2006/relationships/oleObject" Target="../embeddings/oleObject9.bin"/><Relationship Id="rId22" Type="http://schemas.openxmlformats.org/officeDocument/2006/relationships/oleObject" Target="../embeddings/oleObject17.bin"/><Relationship Id="rId27" Type="http://schemas.openxmlformats.org/officeDocument/2006/relationships/oleObject" Target="../embeddings/oleObject22.bin"/><Relationship Id="rId30" Type="http://schemas.openxmlformats.org/officeDocument/2006/relationships/oleObject" Target="../embeddings/oleObject25.bin"/></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video" Target="file:///C:\Users\lucia\Desktop\Workshop16_Maggio_presentazioni\tensegrity11_mathematica1.avi" TargetMode="Externa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oleObject" Target="../embeddings/oleObject36.bin"/><Relationship Id="rId18" Type="http://schemas.openxmlformats.org/officeDocument/2006/relationships/oleObject" Target="../embeddings/oleObject41.bin"/><Relationship Id="rId3" Type="http://schemas.openxmlformats.org/officeDocument/2006/relationships/image" Target="../media/image37.png"/><Relationship Id="rId7" Type="http://schemas.openxmlformats.org/officeDocument/2006/relationships/oleObject" Target="../embeddings/oleObject30.bin"/><Relationship Id="rId12" Type="http://schemas.openxmlformats.org/officeDocument/2006/relationships/oleObject" Target="../embeddings/oleObject35.bin"/><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oleObject" Target="../embeddings/oleObject39.bin"/><Relationship Id="rId1" Type="http://schemas.openxmlformats.org/officeDocument/2006/relationships/vmlDrawing" Target="../drawings/vmlDrawing2.vml"/><Relationship Id="rId6" Type="http://schemas.openxmlformats.org/officeDocument/2006/relationships/oleObject" Target="../embeddings/oleObject29.bin"/><Relationship Id="rId11" Type="http://schemas.openxmlformats.org/officeDocument/2006/relationships/oleObject" Target="../embeddings/oleObject34.bin"/><Relationship Id="rId5" Type="http://schemas.openxmlformats.org/officeDocument/2006/relationships/oleObject" Target="../embeddings/oleObject28.bin"/><Relationship Id="rId15" Type="http://schemas.openxmlformats.org/officeDocument/2006/relationships/oleObject" Target="../embeddings/oleObject38.bin"/><Relationship Id="rId10" Type="http://schemas.openxmlformats.org/officeDocument/2006/relationships/oleObject" Target="../embeddings/oleObject33.bin"/><Relationship Id="rId4" Type="http://schemas.openxmlformats.org/officeDocument/2006/relationships/oleObject" Target="../embeddings/oleObject27.bin"/><Relationship Id="rId9" Type="http://schemas.openxmlformats.org/officeDocument/2006/relationships/oleObject" Target="../embeddings/oleObject32.bin"/><Relationship Id="rId14" Type="http://schemas.openxmlformats.org/officeDocument/2006/relationships/oleObject" Target="../embeddings/oleObject37.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oleObject" Target="../embeddings/oleObject51.bin"/><Relationship Id="rId18" Type="http://schemas.openxmlformats.org/officeDocument/2006/relationships/oleObject" Target="../embeddings/oleObject56.bin"/><Relationship Id="rId26" Type="http://schemas.openxmlformats.org/officeDocument/2006/relationships/oleObject" Target="../embeddings/oleObject64.bin"/><Relationship Id="rId3" Type="http://schemas.openxmlformats.org/officeDocument/2006/relationships/oleObject" Target="../embeddings/oleObject42.bin"/><Relationship Id="rId21" Type="http://schemas.openxmlformats.org/officeDocument/2006/relationships/oleObject" Target="../embeddings/oleObject59.bin"/><Relationship Id="rId7" Type="http://schemas.openxmlformats.org/officeDocument/2006/relationships/oleObject" Target="../embeddings/oleObject45.bin"/><Relationship Id="rId12" Type="http://schemas.openxmlformats.org/officeDocument/2006/relationships/oleObject" Target="../embeddings/oleObject50.bin"/><Relationship Id="rId17" Type="http://schemas.openxmlformats.org/officeDocument/2006/relationships/oleObject" Target="../embeddings/oleObject55.bin"/><Relationship Id="rId25"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oleObject" Target="../embeddings/oleObject54.bin"/><Relationship Id="rId20" Type="http://schemas.openxmlformats.org/officeDocument/2006/relationships/oleObject" Target="../embeddings/oleObject58.bin"/><Relationship Id="rId1" Type="http://schemas.openxmlformats.org/officeDocument/2006/relationships/vmlDrawing" Target="../drawings/vmlDrawing3.vml"/><Relationship Id="rId6" Type="http://schemas.openxmlformats.org/officeDocument/2006/relationships/image" Target="../media/image37.png"/><Relationship Id="rId11" Type="http://schemas.openxmlformats.org/officeDocument/2006/relationships/oleObject" Target="../embeddings/oleObject49.bin"/><Relationship Id="rId24" Type="http://schemas.openxmlformats.org/officeDocument/2006/relationships/oleObject" Target="../embeddings/oleObject62.bin"/><Relationship Id="rId5" Type="http://schemas.openxmlformats.org/officeDocument/2006/relationships/oleObject" Target="../embeddings/oleObject44.bin"/><Relationship Id="rId15" Type="http://schemas.openxmlformats.org/officeDocument/2006/relationships/oleObject" Target="../embeddings/oleObject53.bin"/><Relationship Id="rId23" Type="http://schemas.openxmlformats.org/officeDocument/2006/relationships/oleObject" Target="../embeddings/oleObject61.bin"/><Relationship Id="rId10" Type="http://schemas.openxmlformats.org/officeDocument/2006/relationships/oleObject" Target="../embeddings/oleObject48.bin"/><Relationship Id="rId19" Type="http://schemas.openxmlformats.org/officeDocument/2006/relationships/oleObject" Target="../embeddings/oleObject57.bin"/><Relationship Id="rId4" Type="http://schemas.openxmlformats.org/officeDocument/2006/relationships/oleObject" Target="../embeddings/oleObject43.bin"/><Relationship Id="rId9" Type="http://schemas.openxmlformats.org/officeDocument/2006/relationships/oleObject" Target="../embeddings/oleObject47.bin"/><Relationship Id="rId14" Type="http://schemas.openxmlformats.org/officeDocument/2006/relationships/oleObject" Target="../embeddings/oleObject52.bin"/><Relationship Id="rId22" Type="http://schemas.openxmlformats.org/officeDocument/2006/relationships/oleObject" Target="../embeddings/oleObject60.bin"/></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6.bin"/><Relationship Id="rId5" Type="http://schemas.openxmlformats.org/officeDocument/2006/relationships/oleObject" Target="../embeddings/oleObject65.bin"/><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oleObject" Target="../embeddings/oleObject68.bin"/><Relationship Id="rId7" Type="http://schemas.openxmlformats.org/officeDocument/2006/relationships/oleObject" Target="../embeddings/oleObject72.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7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77.bin"/><Relationship Id="rId5" Type="http://schemas.openxmlformats.org/officeDocument/2006/relationships/oleObject" Target="../embeddings/oleObject76.bin"/><Relationship Id="rId4" Type="http://schemas.openxmlformats.org/officeDocument/2006/relationships/oleObject" Target="../embeddings/oleObject7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3.bin"/><Relationship Id="rId13" Type="http://schemas.openxmlformats.org/officeDocument/2006/relationships/oleObject" Target="../embeddings/oleObject88.bin"/><Relationship Id="rId3" Type="http://schemas.openxmlformats.org/officeDocument/2006/relationships/oleObject" Target="../embeddings/oleObject78.bin"/><Relationship Id="rId7" Type="http://schemas.openxmlformats.org/officeDocument/2006/relationships/oleObject" Target="../embeddings/oleObject82.bin"/><Relationship Id="rId12" Type="http://schemas.openxmlformats.org/officeDocument/2006/relationships/oleObject" Target="../embeddings/oleObject87.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81.bin"/><Relationship Id="rId11" Type="http://schemas.openxmlformats.org/officeDocument/2006/relationships/oleObject" Target="../embeddings/oleObject86.bin"/><Relationship Id="rId5" Type="http://schemas.openxmlformats.org/officeDocument/2006/relationships/oleObject" Target="../embeddings/oleObject80.bin"/><Relationship Id="rId15" Type="http://schemas.openxmlformats.org/officeDocument/2006/relationships/oleObject" Target="../embeddings/oleObject90.bin"/><Relationship Id="rId10" Type="http://schemas.openxmlformats.org/officeDocument/2006/relationships/oleObject" Target="../embeddings/oleObject85.bin"/><Relationship Id="rId4" Type="http://schemas.openxmlformats.org/officeDocument/2006/relationships/oleObject" Target="../embeddings/oleObject79.bin"/><Relationship Id="rId9" Type="http://schemas.openxmlformats.org/officeDocument/2006/relationships/oleObject" Target="../embeddings/oleObject84.bin"/><Relationship Id="rId14" Type="http://schemas.openxmlformats.org/officeDocument/2006/relationships/oleObject" Target="../embeddings/oleObject89.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oleObject" Target="../embeddings/oleObject94.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93.bin"/><Relationship Id="rId5" Type="http://schemas.openxmlformats.org/officeDocument/2006/relationships/oleObject" Target="../embeddings/oleObject92.bin"/><Relationship Id="rId4" Type="http://schemas.openxmlformats.org/officeDocument/2006/relationships/oleObject" Target="../embeddings/oleObject9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oleObject" Target="../embeddings/oleObject9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97.bin"/><Relationship Id="rId5" Type="http://schemas.openxmlformats.org/officeDocument/2006/relationships/oleObject" Target="../embeddings/oleObject96.bin"/><Relationship Id="rId4" Type="http://schemas.openxmlformats.org/officeDocument/2006/relationships/oleObject" Target="../embeddings/oleObject95.bin"/></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oleObject" Target="../embeddings/oleObject99.bin"/></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file:///C:\Users\lucia\Desktop\fraternali&amp;senatore\animation.mov" TargetMode="External"/><Relationship Id="rId1" Type="http://schemas.openxmlformats.org/officeDocument/2006/relationships/vmlDrawing" Target="../drawings/vmlDrawing11.vml"/><Relationship Id="rId5" Type="http://schemas.openxmlformats.org/officeDocument/2006/relationships/image" Target="../media/image74.png"/><Relationship Id="rId4" Type="http://schemas.openxmlformats.org/officeDocument/2006/relationships/oleObject" Target="../embeddings/oleObject100.bin"/></Relationships>
</file>

<file path=ppt/slides/_rels/slide22.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01.bin"/><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78.jpeg"/><Relationship Id="rId4" Type="http://schemas.openxmlformats.org/officeDocument/2006/relationships/oleObject" Target="../embeddings/oleObject102.bin"/></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oleObject" Target="../embeddings/oleObject104.bin"/><Relationship Id="rId4" Type="http://schemas.openxmlformats.org/officeDocument/2006/relationships/oleObject" Target="../embeddings/oleObject103.bin"/></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5d2JAVgyywk" TargetMode="External"/><Relationship Id="rId7" Type="http://schemas.openxmlformats.org/officeDocument/2006/relationships/oleObject" Target="../embeddings/oleObject107.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106.bin"/><Relationship Id="rId5" Type="http://schemas.openxmlformats.org/officeDocument/2006/relationships/oleObject" Target="../embeddings/oleObject105.bin"/><Relationship Id="rId4" Type="http://schemas.openxmlformats.org/officeDocument/2006/relationships/hyperlink" Target="../YouTube%20-%20Newtons's%20Cradle%20for%20iPhone.ht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oleObject" Target="../embeddings/oleObject108.bin"/></Relationships>
</file>

<file path=ppt/slides/_rels/slide28.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0.tif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1.tif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4.jpeg"/><Relationship Id="rId4" Type="http://schemas.openxmlformats.org/officeDocument/2006/relationships/image" Target="../media/image93.jpeg"/></Relationships>
</file>

<file path=ppt/slides/_rels/slide33.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2.xml"/><Relationship Id="rId4" Type="http://schemas.openxmlformats.org/officeDocument/2006/relationships/image" Target="../media/image97.jpeg"/></Relationships>
</file>

<file path=ppt/slides/_rels/slide3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09.bin"/><Relationship Id="rId2" Type="http://schemas.openxmlformats.org/officeDocument/2006/relationships/slideLayout" Target="../slideLayouts/slideLayout2.xml"/><Relationship Id="rId1" Type="http://schemas.openxmlformats.org/officeDocument/2006/relationships/vmlDrawing" Target="../drawings/vmlDrawing16.v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0.tif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1.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jpeg"/><Relationship Id="rId1" Type="http://schemas.openxmlformats.org/officeDocument/2006/relationships/slideLayout" Target="../slideLayouts/slideLayout2.xml"/><Relationship Id="rId4" Type="http://schemas.openxmlformats.org/officeDocument/2006/relationships/image" Target="../media/image107.jpeg"/></Relationships>
</file>

<file path=ppt/slides/_rels/slide4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jpeg"/><Relationship Id="rId1" Type="http://schemas.openxmlformats.org/officeDocument/2006/relationships/slideLayout" Target="../slideLayouts/slideLayout2.xml"/><Relationship Id="rId4" Type="http://schemas.openxmlformats.org/officeDocument/2006/relationships/image" Target="../media/image110.png"/></Relationships>
</file>

<file path=ppt/slides/_rels/slide4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3.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10.bin"/><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51.xml.rels><?xml version="1.0" encoding="UTF-8" standalone="yes"?>
<Relationships xmlns="http://schemas.openxmlformats.org/package/2006/relationships"><Relationship Id="rId2" Type="http://schemas.openxmlformats.org/officeDocument/2006/relationships/image" Target="../media/image118.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2.xml"/><Relationship Id="rId1" Type="http://schemas.openxmlformats.org/officeDocument/2006/relationships/vmlDrawing" Target="../drawings/vmlDrawing18.v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maeresearch.ucsd.edu/skelton/publications/aldrich_acc03jba_FP11-4.pdf"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cstate="print"/>
          <a:stretch>
            <a:fillRect/>
          </a:stretch>
        </p:blipFill>
        <p:spPr>
          <a:xfrm>
            <a:off x="3978431" y="2802154"/>
            <a:ext cx="2381423" cy="2083745"/>
          </a:xfrm>
          <a:prstGeom prst="rect">
            <a:avLst/>
          </a:prstGeom>
        </p:spPr>
      </p:pic>
      <p:pic>
        <p:nvPicPr>
          <p:cNvPr id="6" name="Picture 5" descr="Universit_and__224__degli_studi_di_Salerno_UNISA-logo-CB7C462BBB-seeklogo.com.gif"/>
          <p:cNvPicPr>
            <a:picLocks noChangeAspect="1"/>
          </p:cNvPicPr>
          <p:nvPr/>
        </p:nvPicPr>
        <p:blipFill>
          <a:blip r:embed="rId3" cstate="print"/>
          <a:stretch>
            <a:fillRect/>
          </a:stretch>
        </p:blipFill>
        <p:spPr>
          <a:xfrm>
            <a:off x="1596790" y="518619"/>
            <a:ext cx="504963" cy="504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txBox="1">
            <a:spLocks/>
          </p:cNvSpPr>
          <p:nvPr/>
        </p:nvSpPr>
        <p:spPr>
          <a:xfrm>
            <a:off x="1337490" y="754316"/>
            <a:ext cx="7525439" cy="1161143"/>
          </a:xfrm>
          <a:prstGeom prst="rect">
            <a:avLst/>
          </a:prstGeom>
        </p:spPr>
        <p:txBody>
          <a:bodyPr anchor="b">
            <a:noAutofit/>
          </a:bodyPr>
          <a:lstStyle/>
          <a:p>
            <a:pPr lvl="0" algn="ctr">
              <a:spcBef>
                <a:spcPct val="0"/>
              </a:spcBef>
              <a:spcAft>
                <a:spcPts val="600"/>
              </a:spcAft>
            </a:pPr>
            <a:r>
              <a:rPr kumimoji="0" lang="it-IT"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Verdana"/>
                <a:ea typeface="+mj-ea"/>
                <a:cs typeface="Verdana"/>
              </a:rPr>
              <a:t/>
            </a:r>
            <a:br>
              <a:rPr kumimoji="0" lang="it-IT"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Verdana"/>
                <a:ea typeface="+mj-ea"/>
                <a:cs typeface="Verdana"/>
              </a:rPr>
            </a:br>
            <a:r>
              <a:rPr kumimoji="0" lang="en-US" sz="3200" b="0" i="0"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rPr>
              <a:t/>
            </a:r>
            <a:br>
              <a:rPr kumimoji="0" lang="en-US" sz="3200" b="0" i="0"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rPr>
            </a:br>
            <a:r>
              <a:rPr lang="it-IT" sz="2800" dirty="0" smtClean="0">
                <a:solidFill>
                  <a:schemeClr val="accent2">
                    <a:lumMod val="50000"/>
                  </a:schemeClr>
                </a:solidFill>
                <a:effectLst>
                  <a:outerShdw blurRad="50000" dist="30000" dir="5400000" algn="tl" rotWithShape="0">
                    <a:srgbClr val="000000">
                      <a:alpha val="30000"/>
                    </a:srgbClr>
                  </a:outerShdw>
                </a:effectLst>
                <a:latin typeface="Verdana"/>
                <a:ea typeface="+mj-ea"/>
                <a:cs typeface="Verdana"/>
              </a:rPr>
              <a:t>Università degli Studi di Salerno</a:t>
            </a:r>
          </a:p>
          <a:p>
            <a:pPr lvl="0" algn="ctr">
              <a:spcBef>
                <a:spcPct val="0"/>
              </a:spcBef>
              <a:spcAft>
                <a:spcPts val="600"/>
              </a:spcAft>
            </a:pPr>
            <a:r>
              <a:rPr lang="it-IT" sz="2800" dirty="0" smtClean="0">
                <a:solidFill>
                  <a:schemeClr val="accent2">
                    <a:lumMod val="50000"/>
                  </a:schemeClr>
                </a:solidFill>
                <a:effectLst>
                  <a:outerShdw blurRad="50000" dist="30000" dir="5400000" algn="tl" rotWithShape="0">
                    <a:srgbClr val="000000">
                      <a:alpha val="30000"/>
                    </a:srgbClr>
                  </a:outerShdw>
                </a:effectLst>
                <a:latin typeface="Verdana"/>
                <a:ea typeface="+mj-ea"/>
                <a:cs typeface="Verdana"/>
              </a:rPr>
              <a:t>Facoltà di Ingegneria </a:t>
            </a:r>
            <a:r>
              <a:rPr lang="en-US" sz="4700" dirty="0" smtClean="0">
                <a:solidFill>
                  <a:schemeClr val="accent2">
                    <a:lumMod val="50000"/>
                  </a:schemeClr>
                </a:solidFill>
                <a:effectLst>
                  <a:outerShdw blurRad="50000" dist="30000" dir="5400000" algn="tl" rotWithShape="0">
                    <a:srgbClr val="000000">
                      <a:alpha val="30000"/>
                    </a:srgbClr>
                  </a:outerShdw>
                </a:effectLst>
                <a:latin typeface="+mj-lt"/>
                <a:ea typeface="+mj-ea"/>
                <a:cs typeface="+mj-cs"/>
              </a:rPr>
              <a:t/>
            </a:r>
            <a:br>
              <a:rPr lang="en-US" sz="4700" dirty="0" smtClean="0">
                <a:solidFill>
                  <a:schemeClr val="accent2">
                    <a:lumMod val="50000"/>
                  </a:schemeClr>
                </a:solidFill>
                <a:effectLst>
                  <a:outerShdw blurRad="50000" dist="30000" dir="5400000" algn="tl" rotWithShape="0">
                    <a:srgbClr val="000000">
                      <a:alpha val="30000"/>
                    </a:srgbClr>
                  </a:outerShdw>
                </a:effectLst>
                <a:latin typeface="+mj-lt"/>
                <a:ea typeface="+mj-ea"/>
                <a:cs typeface="+mj-cs"/>
              </a:rPr>
            </a:br>
            <a:endParaRPr kumimoji="0" lang="en-US" sz="2800" b="0" i="1"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endParaRPr>
          </a:p>
        </p:txBody>
      </p:sp>
      <p:sp>
        <p:nvSpPr>
          <p:cNvPr id="8" name="Title 1"/>
          <p:cNvSpPr txBox="1">
            <a:spLocks/>
          </p:cNvSpPr>
          <p:nvPr/>
        </p:nvSpPr>
        <p:spPr>
          <a:xfrm>
            <a:off x="1364788" y="1664649"/>
            <a:ext cx="7663543" cy="1005114"/>
          </a:xfrm>
          <a:prstGeom prst="rect">
            <a:avLst/>
          </a:prstGeom>
        </p:spPr>
        <p:txBody>
          <a:bodyPr anchor="b">
            <a:noAutofit/>
          </a:bodyPr>
          <a:lstStyle/>
          <a:p>
            <a:pPr lvl="0" algn="ctr">
              <a:spcBef>
                <a:spcPct val="0"/>
              </a:spcBef>
              <a:spcAft>
                <a:spcPts val="1200"/>
              </a:spcAft>
            </a:pPr>
            <a:r>
              <a:rPr kumimoji="0" lang="it-IT"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Verdana"/>
                <a:ea typeface="+mj-ea"/>
                <a:cs typeface="Verdana"/>
              </a:rPr>
              <a:t/>
            </a:r>
            <a:br>
              <a:rPr kumimoji="0" lang="it-IT" sz="28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Verdana"/>
                <a:ea typeface="+mj-ea"/>
                <a:cs typeface="Verdana"/>
              </a:rPr>
            </a:br>
            <a:r>
              <a:rPr lang="en-US" sz="4700" dirty="0" smtClean="0">
                <a:solidFill>
                  <a:schemeClr val="accent2">
                    <a:lumMod val="50000"/>
                  </a:schemeClr>
                </a:solidFill>
                <a:effectLst>
                  <a:outerShdw blurRad="50000" dist="30000" dir="5400000" algn="tl" rotWithShape="0">
                    <a:srgbClr val="000000">
                      <a:alpha val="30000"/>
                    </a:srgbClr>
                  </a:outerShdw>
                </a:effectLst>
                <a:latin typeface="+mj-lt"/>
                <a:ea typeface="+mj-ea"/>
                <a:cs typeface="+mj-cs"/>
              </a:rPr>
              <a:t/>
            </a:r>
            <a:br>
              <a:rPr lang="en-US" sz="4700" dirty="0" smtClean="0">
                <a:solidFill>
                  <a:schemeClr val="accent2">
                    <a:lumMod val="50000"/>
                  </a:schemeClr>
                </a:solidFill>
                <a:effectLst>
                  <a:outerShdw blurRad="50000" dist="30000" dir="5400000" algn="tl" rotWithShape="0">
                    <a:srgbClr val="000000">
                      <a:alpha val="30000"/>
                    </a:srgbClr>
                  </a:outerShdw>
                </a:effectLst>
                <a:latin typeface="+mj-lt"/>
                <a:ea typeface="+mj-ea"/>
                <a:cs typeface="+mj-cs"/>
              </a:rPr>
            </a:br>
            <a:r>
              <a:rPr lang="it-IT" sz="2800" b="1" i="1" dirty="0" smtClean="0">
                <a:solidFill>
                  <a:schemeClr val="accent2">
                    <a:lumMod val="50000"/>
                  </a:schemeClr>
                </a:solidFill>
                <a:effectLst>
                  <a:outerShdw blurRad="50000" dist="30000" dir="5400000" algn="tl" rotWithShape="0">
                    <a:srgbClr val="000000">
                      <a:alpha val="30000"/>
                    </a:srgbClr>
                  </a:outerShdw>
                </a:effectLst>
                <a:latin typeface="Verdana"/>
                <a:ea typeface="+mj-ea"/>
                <a:cs typeface="Verdana"/>
              </a:rPr>
              <a:t>Workshop "</a:t>
            </a:r>
            <a:r>
              <a:rPr lang="it-IT" sz="2800" b="1" i="1" dirty="0" err="1" smtClean="0">
                <a:solidFill>
                  <a:schemeClr val="accent2">
                    <a:lumMod val="50000"/>
                  </a:schemeClr>
                </a:solidFill>
                <a:effectLst>
                  <a:outerShdw blurRad="50000" dist="30000" dir="5400000" algn="tl" rotWithShape="0">
                    <a:srgbClr val="000000">
                      <a:alpha val="30000"/>
                    </a:srgbClr>
                  </a:outerShdw>
                </a:effectLst>
                <a:latin typeface="Verdana"/>
                <a:ea typeface="+mj-ea"/>
                <a:cs typeface="Verdana"/>
              </a:rPr>
              <a:t>Analysis</a:t>
            </a:r>
            <a:r>
              <a:rPr lang="it-IT" sz="2800" b="1" i="1" dirty="0" smtClean="0">
                <a:solidFill>
                  <a:schemeClr val="accent2">
                    <a:lumMod val="50000"/>
                  </a:schemeClr>
                </a:solidFill>
                <a:effectLst>
                  <a:outerShdw blurRad="50000" dist="30000" dir="5400000" algn="tl" rotWithShape="0">
                    <a:srgbClr val="000000">
                      <a:alpha val="30000"/>
                    </a:srgbClr>
                  </a:outerShdw>
                </a:effectLst>
                <a:latin typeface="Verdana"/>
                <a:ea typeface="+mj-ea"/>
                <a:cs typeface="Verdana"/>
              </a:rPr>
              <a:t> and Design </a:t>
            </a:r>
            <a:r>
              <a:rPr lang="it-IT" sz="2800" b="1" i="1" dirty="0" err="1" smtClean="0">
                <a:solidFill>
                  <a:schemeClr val="accent2">
                    <a:lumMod val="50000"/>
                  </a:schemeClr>
                </a:solidFill>
                <a:effectLst>
                  <a:outerShdw blurRad="50000" dist="30000" dir="5400000" algn="tl" rotWithShape="0">
                    <a:srgbClr val="000000">
                      <a:alpha val="30000"/>
                    </a:srgbClr>
                  </a:outerShdw>
                </a:effectLst>
                <a:latin typeface="Verdana"/>
                <a:ea typeface="+mj-ea"/>
                <a:cs typeface="Verdana"/>
              </a:rPr>
              <a:t>of</a:t>
            </a:r>
            <a:r>
              <a:rPr lang="it-IT" sz="2800" b="1" i="1" dirty="0" smtClean="0">
                <a:solidFill>
                  <a:schemeClr val="accent2">
                    <a:lumMod val="50000"/>
                  </a:schemeClr>
                </a:solidFill>
                <a:effectLst>
                  <a:outerShdw blurRad="50000" dist="30000" dir="5400000" algn="tl" rotWithShape="0">
                    <a:srgbClr val="000000">
                      <a:alpha val="30000"/>
                    </a:srgbClr>
                  </a:outerShdw>
                </a:effectLst>
                <a:latin typeface="Verdana"/>
                <a:ea typeface="+mj-ea"/>
                <a:cs typeface="Verdana"/>
              </a:rPr>
              <a:t> Innovative Network </a:t>
            </a:r>
            <a:r>
              <a:rPr lang="it-IT" sz="2800" b="1" i="1" dirty="0" err="1" smtClean="0">
                <a:solidFill>
                  <a:schemeClr val="accent2">
                    <a:lumMod val="50000"/>
                  </a:schemeClr>
                </a:solidFill>
                <a:effectLst>
                  <a:outerShdw blurRad="50000" dist="30000" dir="5400000" algn="tl" rotWithShape="0">
                    <a:srgbClr val="000000">
                      <a:alpha val="30000"/>
                    </a:srgbClr>
                  </a:outerShdw>
                </a:effectLst>
                <a:latin typeface="Verdana"/>
                <a:ea typeface="+mj-ea"/>
                <a:cs typeface="Verdana"/>
              </a:rPr>
              <a:t>Structures</a:t>
            </a:r>
            <a:r>
              <a:rPr lang="it-IT" sz="2800" i="1" dirty="0" smtClean="0">
                <a:solidFill>
                  <a:schemeClr val="accent2">
                    <a:lumMod val="50000"/>
                  </a:schemeClr>
                </a:solidFill>
                <a:effectLst>
                  <a:outerShdw blurRad="50000" dist="30000" dir="5400000" algn="tl" rotWithShape="0">
                    <a:srgbClr val="000000">
                      <a:alpha val="30000"/>
                    </a:srgbClr>
                  </a:outerShdw>
                </a:effectLst>
                <a:latin typeface="Verdana"/>
                <a:ea typeface="+mj-ea"/>
                <a:cs typeface="Verdana"/>
              </a:rPr>
              <a:t>”</a:t>
            </a:r>
            <a:endParaRPr kumimoji="0" lang="en-US" sz="2800" b="0" i="1"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endParaRPr>
          </a:p>
        </p:txBody>
      </p:sp>
      <p:sp>
        <p:nvSpPr>
          <p:cNvPr id="9" name="TextBox 8"/>
          <p:cNvSpPr txBox="1"/>
          <p:nvPr/>
        </p:nvSpPr>
        <p:spPr>
          <a:xfrm>
            <a:off x="2797790" y="6237025"/>
            <a:ext cx="5047400" cy="584775"/>
          </a:xfrm>
          <a:prstGeom prst="rect">
            <a:avLst/>
          </a:prstGeom>
          <a:noFill/>
        </p:spPr>
        <p:txBody>
          <a:bodyPr wrap="square" rtlCol="0">
            <a:spAutoFit/>
          </a:bodyPr>
          <a:lstStyle/>
          <a:p>
            <a:pPr algn="ctr"/>
            <a:r>
              <a:rPr lang="en-US" sz="1600" dirty="0" smtClean="0">
                <a:solidFill>
                  <a:schemeClr val="accent2">
                    <a:lumMod val="50000"/>
                  </a:schemeClr>
                </a:solidFill>
                <a:latin typeface="Verdana"/>
                <a:cs typeface="Verdana"/>
              </a:rPr>
              <a:t>Fernando </a:t>
            </a:r>
            <a:r>
              <a:rPr lang="en-US" sz="1600" dirty="0" err="1" smtClean="0">
                <a:solidFill>
                  <a:schemeClr val="accent2">
                    <a:lumMod val="50000"/>
                  </a:schemeClr>
                </a:solidFill>
                <a:latin typeface="Verdana"/>
                <a:cs typeface="Verdana"/>
              </a:rPr>
              <a:t>Fraternali</a:t>
            </a:r>
            <a:r>
              <a:rPr lang="en-US" sz="1600" dirty="0" smtClean="0">
                <a:solidFill>
                  <a:schemeClr val="accent2">
                    <a:lumMod val="50000"/>
                  </a:schemeClr>
                </a:solidFill>
                <a:latin typeface="Verdana"/>
                <a:cs typeface="Verdana"/>
              </a:rPr>
              <a:t> &amp; Lucia </a:t>
            </a:r>
            <a:r>
              <a:rPr lang="en-US" sz="1600" dirty="0" err="1" smtClean="0">
                <a:solidFill>
                  <a:schemeClr val="accent2">
                    <a:lumMod val="50000"/>
                  </a:schemeClr>
                </a:solidFill>
                <a:latin typeface="Verdana"/>
                <a:cs typeface="Verdana"/>
              </a:rPr>
              <a:t>Senatore</a:t>
            </a:r>
            <a:r>
              <a:rPr lang="en-US" sz="1600" dirty="0" smtClean="0">
                <a:solidFill>
                  <a:schemeClr val="accent2">
                    <a:lumMod val="50000"/>
                  </a:schemeClr>
                </a:solidFill>
                <a:latin typeface="Verdana"/>
                <a:cs typeface="Verdana"/>
              </a:rPr>
              <a:t/>
            </a:r>
            <a:br>
              <a:rPr lang="en-US" sz="1600" dirty="0" smtClean="0">
                <a:solidFill>
                  <a:schemeClr val="accent2">
                    <a:lumMod val="50000"/>
                  </a:schemeClr>
                </a:solidFill>
                <a:latin typeface="Verdana"/>
                <a:cs typeface="Verdana"/>
              </a:rPr>
            </a:br>
            <a:r>
              <a:rPr lang="en-US" sz="1600" dirty="0" smtClean="0">
                <a:solidFill>
                  <a:schemeClr val="accent2">
                    <a:lumMod val="50000"/>
                  </a:schemeClr>
                </a:solidFill>
                <a:latin typeface="Verdana"/>
                <a:cs typeface="Verdana"/>
              </a:rPr>
              <a:t>18 </a:t>
            </a:r>
            <a:r>
              <a:rPr lang="en-US" sz="1600" dirty="0" err="1" smtClean="0">
                <a:solidFill>
                  <a:schemeClr val="accent2">
                    <a:lumMod val="50000"/>
                  </a:schemeClr>
                </a:solidFill>
                <a:latin typeface="Verdana"/>
                <a:cs typeface="Verdana"/>
              </a:rPr>
              <a:t>Maggio</a:t>
            </a:r>
            <a:r>
              <a:rPr lang="en-US" sz="1600" dirty="0" smtClean="0">
                <a:solidFill>
                  <a:schemeClr val="accent2">
                    <a:lumMod val="50000"/>
                  </a:schemeClr>
                </a:solidFill>
                <a:latin typeface="Verdana"/>
                <a:cs typeface="Verdana"/>
              </a:rPr>
              <a:t> 2011</a:t>
            </a:r>
            <a:endParaRPr lang="it-IT" sz="1600" dirty="0"/>
          </a:p>
        </p:txBody>
      </p:sp>
      <p:sp>
        <p:nvSpPr>
          <p:cNvPr id="11" name="Title 1"/>
          <p:cNvSpPr txBox="1">
            <a:spLocks/>
          </p:cNvSpPr>
          <p:nvPr/>
        </p:nvSpPr>
        <p:spPr>
          <a:xfrm>
            <a:off x="1705429" y="5769048"/>
            <a:ext cx="7438571" cy="1088952"/>
          </a:xfrm>
          <a:prstGeom prst="rect">
            <a:avLst/>
          </a:prstGeom>
        </p:spPr>
        <p:txBody>
          <a:bodyPr anchor="b">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rPr>
              <a:t/>
            </a:r>
            <a:br>
              <a:rPr kumimoji="0" lang="en-US" sz="2800" b="0" i="0"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rPr>
            </a:br>
            <a:r>
              <a:rPr kumimoji="0" lang="en-US" sz="2800" b="1" i="1"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rPr>
              <a:t>Solitary waves on chains of </a:t>
            </a:r>
            <a:r>
              <a:rPr kumimoji="0" lang="en-US" sz="2800" b="1" i="1" u="none" strike="noStrike" kern="1200" cap="none" spc="0" normalizeH="0" baseline="0" noProof="0" dirty="0" err="1"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rPr>
              <a:t>tensegrity</a:t>
            </a:r>
            <a:r>
              <a:rPr kumimoji="0" lang="en-US" sz="2800" b="1" i="1"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rPr>
              <a:t> prisms</a:t>
            </a:r>
            <a:r>
              <a:rPr kumimoji="0" lang="en-US" sz="2800" b="0" i="0"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rPr>
              <a:t/>
            </a:r>
            <a:br>
              <a:rPr kumimoji="0" lang="en-US" sz="2800" b="0" i="0"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rPr>
            </a:br>
            <a:r>
              <a:rPr kumimoji="0" lang="en-US"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
            </a:r>
            <a:br>
              <a:rPr kumimoji="0" lang="en-US" sz="2800" b="0"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br>
            <a:endParaRPr kumimoji="0" lang="en-US" sz="2800" b="0" i="0" u="none" strike="noStrike" kern="1200" cap="none" spc="0" normalizeH="0" baseline="0" noProof="0" dirty="0" smtClean="0">
              <a:ln>
                <a:noFill/>
              </a:ln>
              <a:solidFill>
                <a:schemeClr val="accent2">
                  <a:lumMod val="50000"/>
                </a:schemeClr>
              </a:solidFill>
              <a:effectLst>
                <a:outerShdw blurRad="50000" dist="30000" dir="5400000" algn="tl" rotWithShape="0">
                  <a:srgbClr val="000000">
                    <a:alpha val="30000"/>
                  </a:srgbClr>
                </a:outerShdw>
              </a:effectLst>
              <a:uLnTx/>
              <a:uFillTx/>
              <a:latin typeface="Verdana"/>
              <a:ea typeface="+mj-ea"/>
              <a:cs typeface="Verdan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9" name="Picture 29"/>
          <p:cNvPicPr>
            <a:picLocks noChangeAspect="1" noChangeArrowheads="1"/>
          </p:cNvPicPr>
          <p:nvPr/>
        </p:nvPicPr>
        <p:blipFill>
          <a:blip r:embed="rId4" cstate="print">
            <a:lum bright="-3000" contrast="-4000"/>
          </a:blip>
          <a:srcRect l="8179" t="6877" r="12906"/>
          <a:stretch>
            <a:fillRect/>
          </a:stretch>
        </p:blipFill>
        <p:spPr bwMode="auto">
          <a:xfrm>
            <a:off x="1142448" y="1477492"/>
            <a:ext cx="3492688" cy="4940486"/>
          </a:xfrm>
          <a:prstGeom prst="rect">
            <a:avLst/>
          </a:prstGeom>
          <a:blipFill>
            <a:blip r:embed="rId5" cstate="print"/>
            <a:tile tx="0" ty="0" sx="100000" sy="100000" flip="none" algn="tl"/>
          </a:blipFill>
          <a:ln w="9525">
            <a:noFill/>
            <a:miter lim="800000"/>
            <a:headEnd/>
            <a:tailEnd/>
          </a:ln>
          <a:effectLst/>
        </p:spPr>
      </p:pic>
      <p:sp>
        <p:nvSpPr>
          <p:cNvPr id="9" name="TextBox 8"/>
          <p:cNvSpPr txBox="1"/>
          <p:nvPr/>
        </p:nvSpPr>
        <p:spPr>
          <a:xfrm>
            <a:off x="897964" y="22119"/>
            <a:ext cx="8824259" cy="646331"/>
          </a:xfrm>
          <a:prstGeom prst="rect">
            <a:avLst/>
          </a:prstGeom>
          <a:noFill/>
        </p:spPr>
        <p:txBody>
          <a:bodyPr wrap="square" rtlCol="0">
            <a:spAutoFit/>
          </a:bodyPr>
          <a:lstStyle/>
          <a:p>
            <a:pPr>
              <a:spcBef>
                <a:spcPct val="0"/>
              </a:spcBef>
            </a:pPr>
            <a:r>
              <a:rPr lang="en-US" sz="36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2.1  Schematic of a 3-bar </a:t>
            </a:r>
            <a:r>
              <a:rPr lang="en-US" sz="36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tensegrity</a:t>
            </a:r>
            <a:r>
              <a:rPr lang="en-US" sz="36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prism</a:t>
            </a:r>
          </a:p>
        </p:txBody>
      </p:sp>
      <p:graphicFrame>
        <p:nvGraphicFramePr>
          <p:cNvPr id="45" name="Tabella 5"/>
          <p:cNvGraphicFramePr>
            <a:graphicFrameLocks noGrp="1"/>
          </p:cNvGraphicFramePr>
          <p:nvPr/>
        </p:nvGraphicFramePr>
        <p:xfrm>
          <a:off x="4610100" y="808121"/>
          <a:ext cx="4533900" cy="5789662"/>
        </p:xfrm>
        <a:graphic>
          <a:graphicData uri="http://schemas.openxmlformats.org/drawingml/2006/table">
            <a:tbl>
              <a:tblPr firstRow="1" bandRow="1">
                <a:tableStyleId>{2D5ABB26-0587-4C30-8999-92F81FD0307C}</a:tableStyleId>
              </a:tblPr>
              <a:tblGrid>
                <a:gridCol w="1648691"/>
                <a:gridCol w="2885209"/>
              </a:tblGrid>
              <a:tr h="355260">
                <a:tc>
                  <a:txBody>
                    <a:bodyPr/>
                    <a:lstStyle/>
                    <a:p>
                      <a:endParaRPr lang="it-IT" sz="1600" b="1" dirty="0"/>
                    </a:p>
                  </a:txBody>
                  <a:tcPr/>
                </a:tc>
                <a:tc>
                  <a:txBody>
                    <a:bodyPr/>
                    <a:lstStyle/>
                    <a:p>
                      <a:r>
                        <a:rPr lang="en-US" sz="1600" dirty="0" smtClean="0">
                          <a:latin typeface="Times New Roman" charset="0"/>
                          <a:cs typeface="Times New Roman" charset="0"/>
                        </a:rPr>
                        <a:t>Characteristic transverse dimension</a:t>
                      </a:r>
                      <a:endParaRPr lang="it-IT" sz="1600" dirty="0"/>
                    </a:p>
                  </a:txBody>
                  <a:tcPr/>
                </a:tc>
              </a:tr>
              <a:tr h="465606">
                <a:tc>
                  <a:txBody>
                    <a:bodyPr/>
                    <a:lstStyle/>
                    <a:p>
                      <a:endParaRPr lang="it-IT" sz="1600" b="1" dirty="0"/>
                    </a:p>
                  </a:txBody>
                  <a:tcPr/>
                </a:tc>
                <a:tc>
                  <a:txBody>
                    <a:bodyPr/>
                    <a:lstStyle/>
                    <a:p>
                      <a:r>
                        <a:rPr lang="en-US" sz="1600" dirty="0" smtClean="0">
                          <a:latin typeface="Times New Roman" charset="0"/>
                          <a:cs typeface="Times New Roman" charset="0"/>
                        </a:rPr>
                        <a:t>Cross-cable </a:t>
                      </a:r>
                      <a:r>
                        <a:rPr lang="it-IT" sz="1600" baseline="0" dirty="0" smtClean="0">
                          <a:latin typeface="Times New Roman"/>
                          <a:cs typeface="Times New Roman"/>
                        </a:rPr>
                        <a:t>length</a:t>
                      </a:r>
                      <a:endParaRPr lang="en-US" sz="1600" dirty="0" smtClean="0">
                        <a:latin typeface="Times New Roman"/>
                        <a:cs typeface="Times New Roman"/>
                      </a:endParaRPr>
                    </a:p>
                  </a:txBody>
                  <a:tcPr/>
                </a:tc>
              </a:tr>
              <a:tr h="355260">
                <a:tc>
                  <a:txBody>
                    <a:bodyPr/>
                    <a:lstStyle/>
                    <a:p>
                      <a:endParaRPr lang="it-IT" sz="1600" b="1" dirty="0"/>
                    </a:p>
                  </a:txBody>
                  <a:tcPr/>
                </a:tc>
                <a:tc>
                  <a:txBody>
                    <a:bodyPr/>
                    <a:lstStyle/>
                    <a:p>
                      <a:r>
                        <a:rPr lang="en-US" sz="1600" dirty="0" smtClean="0">
                          <a:latin typeface="Times New Roman" charset="0"/>
                          <a:cs typeface="Times New Roman" charset="0"/>
                        </a:rPr>
                        <a:t>Bar length</a:t>
                      </a:r>
                      <a:endParaRPr lang="it-IT" sz="1600" dirty="0"/>
                    </a:p>
                  </a:txBody>
                  <a:tcPr/>
                </a:tc>
              </a:tr>
              <a:tr h="613632">
                <a:tc>
                  <a:txBody>
                    <a:bodyPr/>
                    <a:lstStyle/>
                    <a:p>
                      <a:endParaRPr lang="it-IT" sz="1600" b="1" dirty="0"/>
                    </a:p>
                  </a:txBody>
                  <a:tcPr/>
                </a:tc>
                <a:tc>
                  <a:txBody>
                    <a:bodyPr/>
                    <a:lstStyle/>
                    <a:p>
                      <a:r>
                        <a:rPr lang="en-US" sz="1600" dirty="0" smtClean="0">
                          <a:latin typeface="Times New Roman" charset="0"/>
                          <a:ea typeface="Lucida Grande" charset="0"/>
                          <a:cs typeface="Times New Roman" charset="0"/>
                        </a:rPr>
                        <a:t>Twist angle between upper and lower bases</a:t>
                      </a:r>
                      <a:endParaRPr lang="it-IT" sz="1600" dirty="0"/>
                    </a:p>
                  </a:txBody>
                  <a:tcPr/>
                </a:tc>
              </a:tr>
              <a:tr h="355260">
                <a:tc>
                  <a:txBody>
                    <a:bodyPr/>
                    <a:lstStyle/>
                    <a:p>
                      <a:endParaRPr lang="it-IT" sz="1600" b="1" dirty="0"/>
                    </a:p>
                  </a:txBody>
                  <a:tcPr/>
                </a:tc>
                <a:tc>
                  <a:txBody>
                    <a:bodyPr/>
                    <a:lstStyle/>
                    <a:p>
                      <a:r>
                        <a:rPr lang="en-US" sz="1600" dirty="0" smtClean="0">
                          <a:latin typeface="Times New Roman" charset="0"/>
                          <a:ea typeface="Lucida Grande" charset="0"/>
                          <a:cs typeface="Times New Roman" charset="0"/>
                        </a:rPr>
                        <a:t>Prism height</a:t>
                      </a:r>
                      <a:endParaRPr lang="it-IT" sz="1600" dirty="0"/>
                    </a:p>
                  </a:txBody>
                  <a:tcPr/>
                </a:tc>
              </a:tr>
              <a:tr h="355260">
                <a:tc>
                  <a:txBody>
                    <a:bodyPr/>
                    <a:lstStyle/>
                    <a:p>
                      <a:endParaRPr lang="it-IT" sz="1600" b="1" dirty="0"/>
                    </a:p>
                  </a:txBody>
                  <a:tcPr/>
                </a:tc>
                <a:tc>
                  <a:txBody>
                    <a:bodyPr/>
                    <a:lstStyle/>
                    <a:p>
                      <a:r>
                        <a:rPr lang="it-IT" sz="1600" dirty="0" smtClean="0">
                          <a:latin typeface="Times New Roman"/>
                          <a:cs typeface="Times New Roman"/>
                        </a:rPr>
                        <a:t>Axial strain</a:t>
                      </a:r>
                      <a:endParaRPr lang="it-IT" sz="1600" dirty="0">
                        <a:latin typeface="Times New Roman"/>
                        <a:cs typeface="Times New Roman"/>
                      </a:endParaRPr>
                    </a:p>
                  </a:txBody>
                  <a:tcPr/>
                </a:tc>
              </a:tr>
              <a:tr h="466621">
                <a:tc>
                  <a:txBody>
                    <a:bodyPr/>
                    <a:lstStyle/>
                    <a:p>
                      <a:endParaRPr kumimoji="0" lang="it-IT" sz="1600" b="1" kern="1200" dirty="0">
                        <a:solidFill>
                          <a:schemeClr val="tx1"/>
                        </a:solidFill>
                        <a:latin typeface="Times New Roman" charset="0"/>
                        <a:ea typeface="+mn-ea"/>
                        <a:cs typeface="Times New Roman" charset="0"/>
                      </a:endParaRPr>
                    </a:p>
                  </a:txBody>
                  <a:tcPr/>
                </a:tc>
                <a:tc>
                  <a:txBody>
                    <a:bodyPr/>
                    <a:lstStyle/>
                    <a:p>
                      <a:r>
                        <a:rPr lang="en-US" sz="1600" dirty="0" smtClean="0">
                          <a:latin typeface="Times New Roman" charset="0"/>
                          <a:cs typeface="Times New Roman" charset="0"/>
                        </a:rPr>
                        <a:t>Natural length of cross-cables</a:t>
                      </a:r>
                      <a:endParaRPr lang="it-IT" sz="1600" dirty="0"/>
                    </a:p>
                  </a:txBody>
                  <a:tcPr/>
                </a:tc>
              </a:tr>
              <a:tr h="506437">
                <a:tc>
                  <a:txBody>
                    <a:bodyPr/>
                    <a:lstStyle/>
                    <a:p>
                      <a:endParaRPr lang="it-IT" sz="1600" b="1" dirty="0"/>
                    </a:p>
                  </a:txBody>
                  <a:tcPr/>
                </a:tc>
                <a:tc>
                  <a:txBody>
                    <a:bodyPr/>
                    <a:lstStyle/>
                    <a:p>
                      <a:r>
                        <a:rPr lang="en-US" sz="1600" dirty="0" smtClean="0">
                          <a:latin typeface="Times New Roman" charset="0"/>
                          <a:cs typeface="Times New Roman" charset="0"/>
                        </a:rPr>
                        <a:t>Cable </a:t>
                      </a:r>
                      <a:r>
                        <a:rPr lang="en-US" sz="1600" dirty="0" err="1" smtClean="0">
                          <a:latin typeface="Times New Roman" charset="0"/>
                          <a:cs typeface="Times New Roman" charset="0"/>
                        </a:rPr>
                        <a:t>prestrain</a:t>
                      </a:r>
                      <a:endParaRPr lang="it-IT" sz="1600" dirty="0"/>
                    </a:p>
                  </a:txBody>
                  <a:tcPr/>
                </a:tc>
              </a:tr>
              <a:tr h="436099">
                <a:tc>
                  <a:txBody>
                    <a:bodyPr/>
                    <a:lstStyle/>
                    <a:p>
                      <a:endParaRPr lang="it-IT" sz="1600" b="1" dirty="0"/>
                    </a:p>
                  </a:txBody>
                  <a:tcPr/>
                </a:tc>
                <a:tc>
                  <a:txBody>
                    <a:bodyPr/>
                    <a:lstStyle/>
                    <a:p>
                      <a:r>
                        <a:rPr lang="en-US" sz="1600" dirty="0" smtClean="0">
                          <a:latin typeface="Times New Roman" charset="0"/>
                          <a:cs typeface="Times New Roman" charset="0"/>
                        </a:rPr>
                        <a:t>Cable stiffness</a:t>
                      </a:r>
                    </a:p>
                  </a:txBody>
                  <a:tcPr/>
                </a:tc>
              </a:tr>
              <a:tr h="1077247">
                <a:tc>
                  <a:txBody>
                    <a:bodyPr/>
                    <a:lstStyle/>
                    <a:p>
                      <a:endParaRPr lang="it-IT" sz="1600" b="1"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600" dirty="0" smtClean="0">
                          <a:latin typeface="Times New Roman"/>
                          <a:cs typeface="Times New Roman"/>
                        </a:rPr>
                        <a:t>Total prism mass</a:t>
                      </a:r>
                    </a:p>
                    <a:p>
                      <a:endParaRPr lang="it-IT" sz="1600" dirty="0" smtClean="0">
                        <a:latin typeface="Times New Roman"/>
                        <a:cs typeface="Times New Roman"/>
                      </a:endParaRPr>
                    </a:p>
                    <a:p>
                      <a:r>
                        <a:rPr lang="it-IT" sz="1600" dirty="0" smtClean="0">
                          <a:latin typeface="Times New Roman"/>
                          <a:cs typeface="Times New Roman"/>
                        </a:rPr>
                        <a:t>Elastic</a:t>
                      </a:r>
                      <a:r>
                        <a:rPr lang="it-IT" sz="1600" baseline="0" dirty="0" smtClean="0">
                          <a:latin typeface="Times New Roman"/>
                          <a:cs typeface="Times New Roman"/>
                        </a:rPr>
                        <a:t> stiffness of the prism at equilibrium (zero axialforce)</a:t>
                      </a:r>
                      <a:endParaRPr lang="it-IT" sz="1600" dirty="0">
                        <a:latin typeface="Times New Roman"/>
                        <a:cs typeface="Times New Roman"/>
                      </a:endParaRPr>
                    </a:p>
                  </a:txBody>
                  <a:tcPr/>
                </a:tc>
              </a:tr>
              <a:tr h="500231">
                <a:tc>
                  <a:txBody>
                    <a:bodyPr/>
                    <a:lstStyle/>
                    <a:p>
                      <a:endParaRPr lang="it-IT" sz="1600" b="1" dirty="0"/>
                    </a:p>
                  </a:txBody>
                  <a:tcPr/>
                </a:tc>
                <a:tc>
                  <a:txBody>
                    <a:bodyPr/>
                    <a:lstStyle/>
                    <a:p>
                      <a:r>
                        <a:rPr lang="it-IT" sz="1600" dirty="0" smtClean="0">
                          <a:latin typeface="Times New Roman"/>
                          <a:cs typeface="Times New Roman"/>
                        </a:rPr>
                        <a:t>Fundamental</a:t>
                      </a:r>
                      <a:r>
                        <a:rPr lang="it-IT" sz="1600" baseline="0" dirty="0" smtClean="0">
                          <a:latin typeface="Times New Roman"/>
                          <a:cs typeface="Times New Roman"/>
                        </a:rPr>
                        <a:t> vibration period</a:t>
                      </a:r>
                      <a:r>
                        <a:rPr lang="it-IT" sz="1600" dirty="0" smtClean="0">
                          <a:latin typeface="Times New Roman"/>
                          <a:cs typeface="Times New Roman"/>
                        </a:rPr>
                        <a:t> of the prism</a:t>
                      </a:r>
                      <a:endParaRPr lang="it-IT" sz="1600" dirty="0">
                        <a:latin typeface="Times New Roman"/>
                        <a:cs typeface="Times New Roman"/>
                      </a:endParaRPr>
                    </a:p>
                  </a:txBody>
                  <a:tcPr/>
                </a:tc>
              </a:tr>
            </a:tbl>
          </a:graphicData>
        </a:graphic>
      </p:graphicFrame>
      <p:grpSp>
        <p:nvGrpSpPr>
          <p:cNvPr id="2" name="Gruppo 45"/>
          <p:cNvGrpSpPr/>
          <p:nvPr/>
        </p:nvGrpSpPr>
        <p:grpSpPr>
          <a:xfrm>
            <a:off x="4630738" y="968907"/>
            <a:ext cx="460375" cy="4932362"/>
            <a:chOff x="4630738" y="1087438"/>
            <a:chExt cx="460375" cy="4932362"/>
          </a:xfrm>
        </p:grpSpPr>
        <p:graphicFrame>
          <p:nvGraphicFramePr>
            <p:cNvPr id="17410" name="Object 2"/>
            <p:cNvGraphicFramePr>
              <a:graphicFrameLocks noChangeAspect="1"/>
            </p:cNvGraphicFramePr>
            <p:nvPr/>
          </p:nvGraphicFramePr>
          <p:xfrm>
            <a:off x="4673602" y="2444750"/>
            <a:ext cx="255968" cy="336550"/>
          </p:xfrm>
          <a:graphic>
            <a:graphicData uri="http://schemas.openxmlformats.org/presentationml/2006/ole">
              <p:oleObj spid="_x0000_s175106" name="Equation" r:id="rId6" imgW="0" imgH="0" progId="Equation.3">
                <p:embed/>
              </p:oleObj>
            </a:graphicData>
          </a:graphic>
        </p:graphicFrame>
        <p:graphicFrame>
          <p:nvGraphicFramePr>
            <p:cNvPr id="47108" name="Object 4"/>
            <p:cNvGraphicFramePr>
              <a:graphicFrameLocks noChangeAspect="1"/>
            </p:cNvGraphicFramePr>
            <p:nvPr/>
          </p:nvGraphicFramePr>
          <p:xfrm>
            <a:off x="4673600" y="1087438"/>
            <a:ext cx="255588" cy="206375"/>
          </p:xfrm>
          <a:graphic>
            <a:graphicData uri="http://schemas.openxmlformats.org/presentationml/2006/ole">
              <p:oleObj spid="_x0000_s175107" name="Equation" r:id="rId7" imgW="0" imgH="0" progId="Equation.3">
                <p:embed/>
              </p:oleObj>
            </a:graphicData>
          </a:graphic>
        </p:graphicFrame>
        <p:graphicFrame>
          <p:nvGraphicFramePr>
            <p:cNvPr id="47109" name="Object 5"/>
            <p:cNvGraphicFramePr>
              <a:graphicFrameLocks noChangeAspect="1"/>
            </p:cNvGraphicFramePr>
            <p:nvPr/>
          </p:nvGraphicFramePr>
          <p:xfrm>
            <a:off x="4672013" y="1595438"/>
            <a:ext cx="284162" cy="284162"/>
          </p:xfrm>
          <a:graphic>
            <a:graphicData uri="http://schemas.openxmlformats.org/presentationml/2006/ole">
              <p:oleObj spid="_x0000_s175108" name="Equation" r:id="rId8" imgW="0" imgH="0" progId="Equation.3">
                <p:embed/>
              </p:oleObj>
            </a:graphicData>
          </a:graphic>
        </p:graphicFrame>
        <p:graphicFrame>
          <p:nvGraphicFramePr>
            <p:cNvPr id="47110" name="Object 6"/>
            <p:cNvGraphicFramePr>
              <a:graphicFrameLocks noChangeAspect="1"/>
            </p:cNvGraphicFramePr>
            <p:nvPr/>
          </p:nvGraphicFramePr>
          <p:xfrm>
            <a:off x="4684713" y="2052638"/>
            <a:ext cx="284162" cy="257175"/>
          </p:xfrm>
          <a:graphic>
            <a:graphicData uri="http://schemas.openxmlformats.org/presentationml/2006/ole">
              <p:oleObj spid="_x0000_s175109" name="Equation" r:id="rId9" imgW="0" imgH="0" progId="Equation.3">
                <p:embed/>
              </p:oleObj>
            </a:graphicData>
          </a:graphic>
        </p:graphicFrame>
        <p:graphicFrame>
          <p:nvGraphicFramePr>
            <p:cNvPr id="47111" name="Object 7"/>
            <p:cNvGraphicFramePr>
              <a:graphicFrameLocks noChangeAspect="1"/>
            </p:cNvGraphicFramePr>
            <p:nvPr/>
          </p:nvGraphicFramePr>
          <p:xfrm>
            <a:off x="4686300" y="3009900"/>
            <a:ext cx="255588" cy="277813"/>
          </p:xfrm>
          <a:graphic>
            <a:graphicData uri="http://schemas.openxmlformats.org/presentationml/2006/ole">
              <p:oleObj spid="_x0000_s175110" name="Equation" r:id="rId10" imgW="0" imgH="0" progId="Equation.3">
                <p:embed/>
              </p:oleObj>
            </a:graphicData>
          </a:graphic>
        </p:graphicFrame>
        <p:graphicFrame>
          <p:nvGraphicFramePr>
            <p:cNvPr id="47112" name="Object 8"/>
            <p:cNvGraphicFramePr>
              <a:graphicFrameLocks noChangeAspect="1"/>
            </p:cNvGraphicFramePr>
            <p:nvPr/>
          </p:nvGraphicFramePr>
          <p:xfrm>
            <a:off x="4689475" y="3416300"/>
            <a:ext cx="198438" cy="201613"/>
          </p:xfrm>
          <a:graphic>
            <a:graphicData uri="http://schemas.openxmlformats.org/presentationml/2006/ole">
              <p:oleObj spid="_x0000_s175111" name="Equation" r:id="rId11" imgW="0" imgH="0" progId="Equation.3">
                <p:embed/>
              </p:oleObj>
            </a:graphicData>
          </a:graphic>
        </p:graphicFrame>
        <p:graphicFrame>
          <p:nvGraphicFramePr>
            <p:cNvPr id="47113" name="Object 9"/>
            <p:cNvGraphicFramePr>
              <a:graphicFrameLocks noChangeAspect="1"/>
            </p:cNvGraphicFramePr>
            <p:nvPr/>
          </p:nvGraphicFramePr>
          <p:xfrm>
            <a:off x="4665663" y="3767138"/>
            <a:ext cx="425450" cy="361950"/>
          </p:xfrm>
          <a:graphic>
            <a:graphicData uri="http://schemas.openxmlformats.org/presentationml/2006/ole">
              <p:oleObj spid="_x0000_s175112" name="Equation" r:id="rId12" imgW="0" imgH="0" progId="Equation.3">
                <p:embed/>
              </p:oleObj>
            </a:graphicData>
          </a:graphic>
        </p:graphicFrame>
        <p:graphicFrame>
          <p:nvGraphicFramePr>
            <p:cNvPr id="47114" name="Object 10"/>
            <p:cNvGraphicFramePr>
              <a:graphicFrameLocks noChangeAspect="1"/>
            </p:cNvGraphicFramePr>
            <p:nvPr/>
          </p:nvGraphicFramePr>
          <p:xfrm>
            <a:off x="4646613" y="4364038"/>
            <a:ext cx="284162" cy="285750"/>
          </p:xfrm>
          <a:graphic>
            <a:graphicData uri="http://schemas.openxmlformats.org/presentationml/2006/ole">
              <p:oleObj spid="_x0000_s175113" name="Equation" r:id="rId13" imgW="0" imgH="0" progId="Equation.3">
                <p:embed/>
              </p:oleObj>
            </a:graphicData>
          </a:graphic>
        </p:graphicFrame>
        <p:graphicFrame>
          <p:nvGraphicFramePr>
            <p:cNvPr id="47115" name="Object 11"/>
            <p:cNvGraphicFramePr>
              <a:graphicFrameLocks noChangeAspect="1"/>
            </p:cNvGraphicFramePr>
            <p:nvPr/>
          </p:nvGraphicFramePr>
          <p:xfrm>
            <a:off x="4656138" y="4706938"/>
            <a:ext cx="341312" cy="363537"/>
          </p:xfrm>
          <a:graphic>
            <a:graphicData uri="http://schemas.openxmlformats.org/presentationml/2006/ole">
              <p:oleObj spid="_x0000_s175114" name="Equation" r:id="rId14" imgW="0" imgH="0" progId="Equation.3">
                <p:embed/>
              </p:oleObj>
            </a:graphicData>
          </a:graphic>
        </p:graphicFrame>
        <p:graphicFrame>
          <p:nvGraphicFramePr>
            <p:cNvPr id="47116" name="Object 12"/>
            <p:cNvGraphicFramePr>
              <a:graphicFrameLocks noChangeAspect="1"/>
            </p:cNvGraphicFramePr>
            <p:nvPr/>
          </p:nvGraphicFramePr>
          <p:xfrm>
            <a:off x="4668838" y="5176838"/>
            <a:ext cx="341312" cy="363537"/>
          </p:xfrm>
          <a:graphic>
            <a:graphicData uri="http://schemas.openxmlformats.org/presentationml/2006/ole">
              <p:oleObj spid="_x0000_s175115" name="Equation" r:id="rId15" imgW="0" imgH="0" progId="Equation.3">
                <p:embed/>
              </p:oleObj>
            </a:graphicData>
          </a:graphic>
        </p:graphicFrame>
        <p:graphicFrame>
          <p:nvGraphicFramePr>
            <p:cNvPr id="47117" name="Object 13"/>
            <p:cNvGraphicFramePr>
              <a:graphicFrameLocks noChangeAspect="1"/>
            </p:cNvGraphicFramePr>
            <p:nvPr/>
          </p:nvGraphicFramePr>
          <p:xfrm>
            <a:off x="4630738" y="5813425"/>
            <a:ext cx="341312" cy="206375"/>
          </p:xfrm>
          <a:graphic>
            <a:graphicData uri="http://schemas.openxmlformats.org/presentationml/2006/ole">
              <p:oleObj spid="_x0000_s175116" name="Equation" r:id="rId16" imgW="0" imgH="0" progId="Equation.3">
                <p:embed/>
              </p:oleObj>
            </a:graphicData>
          </a:graphic>
        </p:graphicFrame>
      </p:grpSp>
      <p:graphicFrame>
        <p:nvGraphicFramePr>
          <p:cNvPr id="41" name="Object 40"/>
          <p:cNvGraphicFramePr>
            <a:graphicFrameLocks noChangeAspect="1"/>
          </p:cNvGraphicFramePr>
          <p:nvPr/>
        </p:nvGraphicFramePr>
        <p:xfrm>
          <a:off x="5547710" y="969429"/>
          <a:ext cx="247972" cy="254666"/>
        </p:xfrm>
        <a:graphic>
          <a:graphicData uri="http://schemas.openxmlformats.org/presentationml/2006/ole">
            <p:oleObj spid="_x0000_s175117" name="Equation" r:id="rId17" imgW="4470400" imgH="4876800" progId="Equation.3">
              <p:embed/>
            </p:oleObj>
          </a:graphicData>
        </a:graphic>
      </p:graphicFrame>
      <p:graphicFrame>
        <p:nvGraphicFramePr>
          <p:cNvPr id="47119" name="Object 15"/>
          <p:cNvGraphicFramePr>
            <a:graphicFrameLocks noChangeAspect="1"/>
          </p:cNvGraphicFramePr>
          <p:nvPr/>
        </p:nvGraphicFramePr>
        <p:xfrm>
          <a:off x="5502804" y="1444626"/>
          <a:ext cx="279432" cy="326793"/>
        </p:xfrm>
        <a:graphic>
          <a:graphicData uri="http://schemas.openxmlformats.org/presentationml/2006/ole">
            <p:oleObj spid="_x0000_s175118" name="Equation" r:id="rId18" imgW="4876800" imgH="6096000" progId="Equation.3">
              <p:embed/>
            </p:oleObj>
          </a:graphicData>
        </a:graphic>
      </p:graphicFrame>
      <p:graphicFrame>
        <p:nvGraphicFramePr>
          <p:cNvPr id="47120" name="Object 16"/>
          <p:cNvGraphicFramePr>
            <a:graphicFrameLocks noChangeAspect="1"/>
          </p:cNvGraphicFramePr>
          <p:nvPr/>
        </p:nvGraphicFramePr>
        <p:xfrm>
          <a:off x="5500688" y="1884450"/>
          <a:ext cx="268906" cy="293973"/>
        </p:xfrm>
        <a:graphic>
          <a:graphicData uri="http://schemas.openxmlformats.org/presentationml/2006/ole">
            <p:oleObj spid="_x0000_s175119" name="Equation" r:id="rId19" imgW="4876800" imgH="5689600" progId="Equation.3">
              <p:embed/>
            </p:oleObj>
          </a:graphicData>
        </a:graphic>
      </p:graphicFrame>
      <p:graphicFrame>
        <p:nvGraphicFramePr>
          <p:cNvPr id="47121" name="Object 17"/>
          <p:cNvGraphicFramePr>
            <a:graphicFrameLocks noChangeAspect="1"/>
          </p:cNvGraphicFramePr>
          <p:nvPr/>
        </p:nvGraphicFramePr>
        <p:xfrm>
          <a:off x="5517003" y="2318687"/>
          <a:ext cx="275274" cy="397619"/>
        </p:xfrm>
        <a:graphic>
          <a:graphicData uri="http://schemas.openxmlformats.org/presentationml/2006/ole">
            <p:oleObj spid="_x0000_s175120" name="Equation" r:id="rId20" imgW="4470400" imgH="6908800" progId="Equation.3">
              <p:embed/>
            </p:oleObj>
          </a:graphicData>
        </a:graphic>
      </p:graphicFrame>
      <p:graphicFrame>
        <p:nvGraphicFramePr>
          <p:cNvPr id="47122" name="Object 18"/>
          <p:cNvGraphicFramePr>
            <a:graphicFrameLocks noChangeAspect="1"/>
          </p:cNvGraphicFramePr>
          <p:nvPr/>
        </p:nvGraphicFramePr>
        <p:xfrm>
          <a:off x="5529698" y="2865213"/>
          <a:ext cx="252538" cy="321201"/>
        </p:xfrm>
        <a:graphic>
          <a:graphicData uri="http://schemas.openxmlformats.org/presentationml/2006/ole">
            <p:oleObj spid="_x0000_s175121" name="Equation" r:id="rId21" imgW="4470400" imgH="6096000" progId="Equation.3">
              <p:embed/>
            </p:oleObj>
          </a:graphicData>
        </a:graphic>
      </p:graphicFrame>
      <p:graphicFrame>
        <p:nvGraphicFramePr>
          <p:cNvPr id="47123" name="Object 19"/>
          <p:cNvGraphicFramePr>
            <a:graphicFrameLocks noChangeAspect="1"/>
          </p:cNvGraphicFramePr>
          <p:nvPr/>
        </p:nvGraphicFramePr>
        <p:xfrm>
          <a:off x="5488115" y="3233707"/>
          <a:ext cx="307568" cy="313237"/>
        </p:xfrm>
        <a:graphic>
          <a:graphicData uri="http://schemas.openxmlformats.org/presentationml/2006/ole">
            <p:oleObj spid="_x0000_s175122" name="Equation" r:id="rId22" imgW="4470400" imgH="4876800" progId="Equation.3">
              <p:embed/>
            </p:oleObj>
          </a:graphicData>
        </a:graphic>
      </p:graphicFrame>
      <p:graphicFrame>
        <p:nvGraphicFramePr>
          <p:cNvPr id="47124" name="Object 20"/>
          <p:cNvGraphicFramePr>
            <a:graphicFrameLocks noChangeAspect="1"/>
          </p:cNvGraphicFramePr>
          <p:nvPr/>
        </p:nvGraphicFramePr>
        <p:xfrm>
          <a:off x="5468460" y="3593074"/>
          <a:ext cx="356720" cy="373808"/>
        </p:xfrm>
        <a:graphic>
          <a:graphicData uri="http://schemas.openxmlformats.org/presentationml/2006/ole">
            <p:oleObj spid="_x0000_s175123" name="Equation" r:id="rId23" imgW="6908800" imgH="7721600" progId="Equation.3">
              <p:embed/>
            </p:oleObj>
          </a:graphicData>
        </a:graphic>
      </p:graphicFrame>
      <p:graphicFrame>
        <p:nvGraphicFramePr>
          <p:cNvPr id="47125" name="Object 21"/>
          <p:cNvGraphicFramePr>
            <a:graphicFrameLocks noChangeAspect="1"/>
          </p:cNvGraphicFramePr>
          <p:nvPr/>
        </p:nvGraphicFramePr>
        <p:xfrm>
          <a:off x="5487931" y="4066183"/>
          <a:ext cx="293396" cy="317558"/>
        </p:xfrm>
        <a:graphic>
          <a:graphicData uri="http://schemas.openxmlformats.org/presentationml/2006/ole">
            <p:oleObj spid="_x0000_s175124" name="Equation" r:id="rId24" imgW="5283200" imgH="6096000" progId="Equation.3">
              <p:embed/>
            </p:oleObj>
          </a:graphicData>
        </a:graphic>
      </p:graphicFrame>
      <p:graphicFrame>
        <p:nvGraphicFramePr>
          <p:cNvPr id="47126" name="Object 22"/>
          <p:cNvGraphicFramePr>
            <a:graphicFrameLocks noChangeAspect="1"/>
          </p:cNvGraphicFramePr>
          <p:nvPr/>
        </p:nvGraphicFramePr>
        <p:xfrm>
          <a:off x="5475122" y="4469654"/>
          <a:ext cx="347454" cy="440950"/>
        </p:xfrm>
        <a:graphic>
          <a:graphicData uri="http://schemas.openxmlformats.org/presentationml/2006/ole">
            <p:oleObj spid="_x0000_s175125" name="Equation" r:id="rId25" imgW="5689600" imgH="7721600" progId="Equation.3">
              <p:embed/>
            </p:oleObj>
          </a:graphicData>
        </a:graphic>
      </p:graphicFrame>
      <p:graphicFrame>
        <p:nvGraphicFramePr>
          <p:cNvPr id="47127" name="Object 23"/>
          <p:cNvGraphicFramePr>
            <a:graphicFrameLocks noChangeAspect="1"/>
          </p:cNvGraphicFramePr>
          <p:nvPr/>
        </p:nvGraphicFramePr>
        <p:xfrm>
          <a:off x="5500805" y="5505451"/>
          <a:ext cx="309329" cy="391817"/>
        </p:xfrm>
        <a:graphic>
          <a:graphicData uri="http://schemas.openxmlformats.org/presentationml/2006/ole">
            <p:oleObj spid="_x0000_s175126" name="Equation" r:id="rId26" imgW="5689600" imgH="7721600" progId="Equation.3">
              <p:embed/>
            </p:oleObj>
          </a:graphicData>
        </a:graphic>
      </p:graphicFrame>
      <p:graphicFrame>
        <p:nvGraphicFramePr>
          <p:cNvPr id="47128" name="Object 24"/>
          <p:cNvGraphicFramePr>
            <a:graphicFrameLocks noChangeAspect="1"/>
          </p:cNvGraphicFramePr>
          <p:nvPr/>
        </p:nvGraphicFramePr>
        <p:xfrm>
          <a:off x="5501038" y="5009963"/>
          <a:ext cx="322541" cy="258032"/>
        </p:xfrm>
        <a:graphic>
          <a:graphicData uri="http://schemas.openxmlformats.org/presentationml/2006/ole">
            <p:oleObj spid="_x0000_s175127" name="Equation" r:id="rId27" imgW="5689600" imgH="4876800" progId="Equation.3">
              <p:embed/>
            </p:oleObj>
          </a:graphicData>
        </a:graphic>
      </p:graphicFrame>
      <p:graphicFrame>
        <p:nvGraphicFramePr>
          <p:cNvPr id="47129" name="Object 25"/>
          <p:cNvGraphicFramePr>
            <a:graphicFrameLocks noChangeAspect="1"/>
          </p:cNvGraphicFramePr>
          <p:nvPr/>
        </p:nvGraphicFramePr>
        <p:xfrm>
          <a:off x="4916885" y="6028598"/>
          <a:ext cx="1295658" cy="748720"/>
        </p:xfrm>
        <a:graphic>
          <a:graphicData uri="http://schemas.openxmlformats.org/presentationml/2006/ole">
            <p:oleObj spid="_x0000_s175128" name="Equation" r:id="rId28" imgW="7315200" imgH="4521200" progId="Equation.3">
              <p:embed/>
            </p:oleObj>
          </a:graphicData>
        </a:graphic>
      </p:graphicFrame>
      <p:cxnSp>
        <p:nvCxnSpPr>
          <p:cNvPr id="82" name="Straight Arrow Connector 81"/>
          <p:cNvCxnSpPr/>
          <p:nvPr/>
        </p:nvCxnSpPr>
        <p:spPr>
          <a:xfrm rot="16200000" flipH="1">
            <a:off x="2947909" y="3589360"/>
            <a:ext cx="3575726" cy="27292"/>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7137" name="Object 33"/>
          <p:cNvGraphicFramePr>
            <a:graphicFrameLocks noChangeAspect="1"/>
          </p:cNvGraphicFramePr>
          <p:nvPr/>
        </p:nvGraphicFramePr>
        <p:xfrm>
          <a:off x="4753611" y="3509168"/>
          <a:ext cx="252412" cy="320675"/>
        </p:xfrm>
        <a:graphic>
          <a:graphicData uri="http://schemas.openxmlformats.org/presentationml/2006/ole">
            <p:oleObj spid="_x0000_s175129" name="Equation" r:id="rId29" imgW="4470400" imgH="6096000" progId="Equation.3">
              <p:embed/>
            </p:oleObj>
          </a:graphicData>
        </a:graphic>
      </p:graphicFrame>
      <p:graphicFrame>
        <p:nvGraphicFramePr>
          <p:cNvPr id="36" name="Object 35"/>
          <p:cNvGraphicFramePr>
            <a:graphicFrameLocks noChangeAspect="1"/>
          </p:cNvGraphicFramePr>
          <p:nvPr/>
        </p:nvGraphicFramePr>
        <p:xfrm>
          <a:off x="4515798" y="3346450"/>
          <a:ext cx="139700" cy="165100"/>
        </p:xfrm>
        <a:graphic>
          <a:graphicData uri="http://schemas.openxmlformats.org/presentationml/2006/ole">
            <p:oleObj spid="_x0000_s175130" name="Equation" r:id="rId30" imgW="139680" imgH="164880" progId="Equation.3">
              <p:embed/>
            </p:oleObj>
          </a:graphicData>
        </a:graphic>
      </p:graphicFrame>
      <p:graphicFrame>
        <p:nvGraphicFramePr>
          <p:cNvPr id="225307" name="Object 27"/>
          <p:cNvGraphicFramePr>
            <a:graphicFrameLocks noChangeAspect="1"/>
          </p:cNvGraphicFramePr>
          <p:nvPr/>
        </p:nvGraphicFramePr>
        <p:xfrm>
          <a:off x="4515798" y="3346450"/>
          <a:ext cx="139700" cy="165100"/>
        </p:xfrm>
        <a:graphic>
          <a:graphicData uri="http://schemas.openxmlformats.org/presentationml/2006/ole">
            <p:oleObj spid="_x0000_s175131" name="Equation" r:id="rId31" imgW="139680" imgH="164880" progId="Equation.3">
              <p:embed/>
            </p:oleObj>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781" y="-13648"/>
            <a:ext cx="7498080" cy="1143000"/>
          </a:xfrm>
        </p:spPr>
        <p:txBody>
          <a:bodyPr>
            <a:normAutofit/>
          </a:bodyPr>
          <a:lstStyle/>
          <a:p>
            <a:r>
              <a:rPr lang="en-US" sz="4400" dirty="0" smtClean="0"/>
              <a:t>Motion animation</a:t>
            </a:r>
          </a:p>
        </p:txBody>
      </p:sp>
      <p:pic>
        <p:nvPicPr>
          <p:cNvPr id="5" name="tensegrity11_mathematica1.avi">
            <a:hlinkClick r:id="" action="ppaction://media"/>
          </p:cNvPr>
          <p:cNvPicPr>
            <a:picLocks noRot="1" noChangeAspect="1"/>
          </p:cNvPicPr>
          <p:nvPr>
            <a:videoFile r:link="rId1"/>
          </p:nvPr>
        </p:nvPicPr>
        <p:blipFill>
          <a:blip r:embed="rId3" cstate="print"/>
          <a:stretch>
            <a:fillRect/>
          </a:stretch>
        </p:blipFill>
        <p:spPr>
          <a:xfrm>
            <a:off x="1300325" y="1196513"/>
            <a:ext cx="7549900" cy="5340764"/>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isegno1.bmp"/>
          <p:cNvPicPr>
            <a:picLocks noChangeAspect="1"/>
          </p:cNvPicPr>
          <p:nvPr/>
        </p:nvPicPr>
        <p:blipFill>
          <a:blip r:embed="rId3" cstate="print"/>
          <a:srcRect l="28015" t="15114" r="14008" b="8803"/>
          <a:stretch>
            <a:fillRect/>
          </a:stretch>
        </p:blipFill>
        <p:spPr>
          <a:xfrm>
            <a:off x="1924349" y="1105469"/>
            <a:ext cx="4067033" cy="4053385"/>
          </a:xfrm>
          <a:prstGeom prst="rect">
            <a:avLst/>
          </a:prstGeom>
        </p:spPr>
      </p:pic>
      <p:sp>
        <p:nvSpPr>
          <p:cNvPr id="2" name="Title 1"/>
          <p:cNvSpPr>
            <a:spLocks noGrp="1"/>
          </p:cNvSpPr>
          <p:nvPr>
            <p:ph type="title"/>
          </p:nvPr>
        </p:nvSpPr>
        <p:spPr>
          <a:xfrm>
            <a:off x="605118" y="201706"/>
            <a:ext cx="8336280" cy="564776"/>
          </a:xfrm>
        </p:spPr>
        <p:txBody>
          <a:bodyPr>
            <a:normAutofit fontScale="90000"/>
          </a:bodyPr>
          <a:lstStyle/>
          <a:p>
            <a:pPr algn="ctr"/>
            <a:r>
              <a:rPr lang="en-US" sz="4000" dirty="0" smtClean="0"/>
              <a:t>2.2  Kinematics</a:t>
            </a:r>
            <a:endParaRPr lang="en-US" sz="1600" dirty="0"/>
          </a:p>
        </p:txBody>
      </p:sp>
      <p:sp>
        <p:nvSpPr>
          <p:cNvPr id="75" name="TextBox 74"/>
          <p:cNvSpPr txBox="1"/>
          <p:nvPr/>
        </p:nvSpPr>
        <p:spPr>
          <a:xfrm>
            <a:off x="6494304" y="1132770"/>
            <a:ext cx="2868064" cy="3139321"/>
          </a:xfrm>
          <a:prstGeom prst="rect">
            <a:avLst/>
          </a:prstGeom>
          <a:noFill/>
        </p:spPr>
        <p:txBody>
          <a:bodyPr wrap="square" rtlCol="0">
            <a:spAutoFit/>
          </a:bodyPr>
          <a:lstStyle/>
          <a:p>
            <a:r>
              <a:rPr lang="it-IT" b="1" u="sng" dirty="0" smtClean="0"/>
              <a:t>Legs</a:t>
            </a:r>
            <a:r>
              <a:rPr lang="en-US" dirty="0" smtClean="0"/>
              <a:t>:   A-   </a:t>
            </a:r>
          </a:p>
          <a:p>
            <a:r>
              <a:rPr lang="en-US" dirty="0" smtClean="0"/>
              <a:t>           B-   </a:t>
            </a:r>
          </a:p>
          <a:p>
            <a:r>
              <a:rPr lang="en-US" dirty="0" smtClean="0"/>
              <a:t>           C-</a:t>
            </a:r>
          </a:p>
          <a:p>
            <a:endParaRPr lang="en-US" b="1" dirty="0" smtClean="0"/>
          </a:p>
          <a:p>
            <a:r>
              <a:rPr lang="en-US" b="1" u="sng" dirty="0" smtClean="0"/>
              <a:t>Cross-cables </a:t>
            </a:r>
            <a:r>
              <a:rPr lang="en-US" dirty="0" smtClean="0"/>
              <a:t>:   A- </a:t>
            </a:r>
          </a:p>
          <a:p>
            <a:r>
              <a:rPr lang="en-US" dirty="0" smtClean="0"/>
              <a:t>                         B- </a:t>
            </a:r>
          </a:p>
          <a:p>
            <a:r>
              <a:rPr lang="en-US" dirty="0" smtClean="0"/>
              <a:t>                         C-</a:t>
            </a:r>
          </a:p>
          <a:p>
            <a:endParaRPr lang="en-US" dirty="0" smtClean="0"/>
          </a:p>
          <a:p>
            <a:endParaRPr lang="en-US" b="1" dirty="0" smtClean="0"/>
          </a:p>
          <a:p>
            <a:endParaRPr lang="en-US" b="1" dirty="0" smtClean="0"/>
          </a:p>
          <a:p>
            <a:endParaRPr lang="it-IT" dirty="0"/>
          </a:p>
        </p:txBody>
      </p:sp>
      <p:sp>
        <p:nvSpPr>
          <p:cNvPr id="83" name="TextBox 82"/>
          <p:cNvSpPr txBox="1"/>
          <p:nvPr/>
        </p:nvSpPr>
        <p:spPr>
          <a:xfrm>
            <a:off x="4190588" y="4619324"/>
            <a:ext cx="1351127" cy="338554"/>
          </a:xfrm>
          <a:prstGeom prst="rect">
            <a:avLst/>
          </a:prstGeom>
          <a:noFill/>
        </p:spPr>
        <p:txBody>
          <a:bodyPr wrap="square" rtlCol="0">
            <a:spAutoFit/>
          </a:bodyPr>
          <a:lstStyle/>
          <a:p>
            <a:r>
              <a:rPr lang="en-US" sz="1600" dirty="0" smtClean="0"/>
              <a:t>Upper basis</a:t>
            </a:r>
            <a:endParaRPr lang="it-IT" sz="1600" dirty="0"/>
          </a:p>
        </p:txBody>
      </p:sp>
      <p:sp>
        <p:nvSpPr>
          <p:cNvPr id="84" name="TextBox 83"/>
          <p:cNvSpPr txBox="1"/>
          <p:nvPr/>
        </p:nvSpPr>
        <p:spPr>
          <a:xfrm>
            <a:off x="3244964" y="978704"/>
            <a:ext cx="1618435" cy="338554"/>
          </a:xfrm>
          <a:prstGeom prst="rect">
            <a:avLst/>
          </a:prstGeom>
          <a:noFill/>
        </p:spPr>
        <p:txBody>
          <a:bodyPr wrap="square" rtlCol="0">
            <a:spAutoFit/>
          </a:bodyPr>
          <a:lstStyle/>
          <a:p>
            <a:r>
              <a:rPr lang="en-US" sz="1600" dirty="0" smtClean="0"/>
              <a:t>Lower basis</a:t>
            </a:r>
            <a:endParaRPr lang="it-IT" sz="1600" dirty="0"/>
          </a:p>
        </p:txBody>
      </p:sp>
      <p:cxnSp>
        <p:nvCxnSpPr>
          <p:cNvPr id="128" name="Straight Arrow Connector 127"/>
          <p:cNvCxnSpPr/>
          <p:nvPr/>
        </p:nvCxnSpPr>
        <p:spPr>
          <a:xfrm rot="16200000" flipV="1">
            <a:off x="4344606" y="4403621"/>
            <a:ext cx="257714" cy="23963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31" name="Straight Arrow Connector 130"/>
          <p:cNvCxnSpPr/>
          <p:nvPr/>
        </p:nvCxnSpPr>
        <p:spPr>
          <a:xfrm rot="5400000">
            <a:off x="3481874" y="1323214"/>
            <a:ext cx="258242" cy="1524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3943274" y="2577767"/>
            <a:ext cx="1618435" cy="338554"/>
          </a:xfrm>
          <a:prstGeom prst="rect">
            <a:avLst/>
          </a:prstGeom>
          <a:noFill/>
        </p:spPr>
        <p:txBody>
          <a:bodyPr wrap="square" rtlCol="0">
            <a:spAutoFit/>
          </a:bodyPr>
          <a:lstStyle/>
          <a:p>
            <a:r>
              <a:rPr lang="en-US" sz="1600" dirty="0" smtClean="0"/>
              <a:t>150 º</a:t>
            </a:r>
            <a:endParaRPr lang="it-IT" sz="1600" dirty="0"/>
          </a:p>
        </p:txBody>
      </p:sp>
      <p:sp>
        <p:nvSpPr>
          <p:cNvPr id="15" name="TextBox 14"/>
          <p:cNvSpPr txBox="1"/>
          <p:nvPr/>
        </p:nvSpPr>
        <p:spPr>
          <a:xfrm>
            <a:off x="5830602" y="2942913"/>
            <a:ext cx="338202" cy="369332"/>
          </a:xfrm>
          <a:prstGeom prst="rect">
            <a:avLst/>
          </a:prstGeom>
          <a:noFill/>
        </p:spPr>
        <p:txBody>
          <a:bodyPr wrap="square" rtlCol="0">
            <a:spAutoFit/>
          </a:bodyPr>
          <a:lstStyle/>
          <a:p>
            <a:r>
              <a:rPr lang="en-US" dirty="0" smtClean="0"/>
              <a:t>A</a:t>
            </a:r>
            <a:endParaRPr lang="it-IT" dirty="0"/>
          </a:p>
        </p:txBody>
      </p:sp>
      <p:cxnSp>
        <p:nvCxnSpPr>
          <p:cNvPr id="17" name="Straight Connector 16"/>
          <p:cNvCxnSpPr/>
          <p:nvPr/>
        </p:nvCxnSpPr>
        <p:spPr>
          <a:xfrm rot="16200000" flipV="1">
            <a:off x="1316067" y="2604977"/>
            <a:ext cx="3147237" cy="1807535"/>
          </a:xfrm>
          <a:prstGeom prst="line">
            <a:avLst/>
          </a:prstGeom>
          <a:ln w="38100">
            <a:solidFill>
              <a:srgbClr val="99FF33"/>
            </a:solidFill>
            <a:prstDash val="solid"/>
          </a:ln>
        </p:spPr>
        <p:style>
          <a:lnRef idx="2">
            <a:schemeClr val="accent4"/>
          </a:lnRef>
          <a:fillRef idx="0">
            <a:schemeClr val="accent4"/>
          </a:fillRef>
          <a:effectRef idx="1">
            <a:schemeClr val="accent4"/>
          </a:effectRef>
          <a:fontRef idx="minor">
            <a:schemeClr val="tx1"/>
          </a:fontRef>
        </p:style>
      </p:cxnSp>
      <p:cxnSp>
        <p:nvCxnSpPr>
          <p:cNvPr id="20" name="Straight Connector 19"/>
          <p:cNvCxnSpPr/>
          <p:nvPr/>
        </p:nvCxnSpPr>
        <p:spPr>
          <a:xfrm rot="5400000" flipH="1" flipV="1">
            <a:off x="3131218" y="2594345"/>
            <a:ext cx="3147237" cy="1807535"/>
          </a:xfrm>
          <a:prstGeom prst="line">
            <a:avLst/>
          </a:prstGeom>
          <a:ln w="38100">
            <a:solidFill>
              <a:srgbClr val="99FF33"/>
            </a:solidFill>
            <a:prstDash val="solid"/>
          </a:ln>
        </p:spPr>
        <p:style>
          <a:lnRef idx="2">
            <a:schemeClr val="accent4"/>
          </a:lnRef>
          <a:fillRef idx="0">
            <a:schemeClr val="accent4"/>
          </a:fillRef>
          <a:effectRef idx="1">
            <a:schemeClr val="accent4"/>
          </a:effectRef>
          <a:fontRef idx="minor">
            <a:schemeClr val="tx1"/>
          </a:fontRef>
        </p:style>
      </p:cxnSp>
      <p:cxnSp>
        <p:nvCxnSpPr>
          <p:cNvPr id="23" name="Straight Connector 22"/>
          <p:cNvCxnSpPr/>
          <p:nvPr/>
        </p:nvCxnSpPr>
        <p:spPr>
          <a:xfrm>
            <a:off x="1996550" y="1924493"/>
            <a:ext cx="3625702" cy="1588"/>
          </a:xfrm>
          <a:prstGeom prst="line">
            <a:avLst/>
          </a:prstGeom>
          <a:ln w="38100">
            <a:solidFill>
              <a:srgbClr val="99FF33"/>
            </a:solidFill>
            <a:prstDash val="solid"/>
          </a:ln>
        </p:spPr>
        <p:style>
          <a:lnRef idx="2">
            <a:schemeClr val="accent4"/>
          </a:lnRef>
          <a:fillRef idx="0">
            <a:schemeClr val="accent4"/>
          </a:fillRef>
          <a:effectRef idx="1">
            <a:schemeClr val="accent4"/>
          </a:effectRef>
          <a:fontRef idx="minor">
            <a:schemeClr val="tx1"/>
          </a:fontRef>
        </p:style>
      </p:cxnSp>
      <p:cxnSp>
        <p:nvCxnSpPr>
          <p:cNvPr id="26" name="Straight Connector 25"/>
          <p:cNvCxnSpPr/>
          <p:nvPr/>
        </p:nvCxnSpPr>
        <p:spPr>
          <a:xfrm rot="5400000" flipH="1" flipV="1">
            <a:off x="917345" y="2971800"/>
            <a:ext cx="3646968" cy="1588"/>
          </a:xfrm>
          <a:prstGeom prst="line">
            <a:avLst/>
          </a:prstGeom>
          <a:ln w="38100">
            <a:solidFill>
              <a:srgbClr val="002060"/>
            </a:solidFill>
          </a:ln>
        </p:spPr>
        <p:style>
          <a:lnRef idx="2">
            <a:schemeClr val="accent4"/>
          </a:lnRef>
          <a:fillRef idx="0">
            <a:schemeClr val="accent4"/>
          </a:fillRef>
          <a:effectRef idx="1">
            <a:schemeClr val="accent4"/>
          </a:effectRef>
          <a:fontRef idx="minor">
            <a:schemeClr val="tx1"/>
          </a:fontRef>
        </p:style>
      </p:cxnSp>
      <p:cxnSp>
        <p:nvCxnSpPr>
          <p:cNvPr id="29" name="Straight Connector 28"/>
          <p:cNvCxnSpPr/>
          <p:nvPr/>
        </p:nvCxnSpPr>
        <p:spPr>
          <a:xfrm flipV="1">
            <a:off x="2762094" y="2977116"/>
            <a:ext cx="3125972" cy="1839433"/>
          </a:xfrm>
          <a:prstGeom prst="line">
            <a:avLst/>
          </a:prstGeom>
          <a:ln w="38100">
            <a:solidFill>
              <a:srgbClr val="002060"/>
            </a:solidFill>
          </a:ln>
        </p:spPr>
        <p:style>
          <a:lnRef idx="2">
            <a:schemeClr val="accent4"/>
          </a:lnRef>
          <a:fillRef idx="0">
            <a:schemeClr val="accent4"/>
          </a:fillRef>
          <a:effectRef idx="1">
            <a:schemeClr val="accent4"/>
          </a:effectRef>
          <a:fontRef idx="minor">
            <a:schemeClr val="tx1"/>
          </a:fontRef>
        </p:style>
      </p:cxnSp>
      <p:cxnSp>
        <p:nvCxnSpPr>
          <p:cNvPr id="33" name="Straight Connector 32"/>
          <p:cNvCxnSpPr/>
          <p:nvPr/>
        </p:nvCxnSpPr>
        <p:spPr>
          <a:xfrm>
            <a:off x="2751461" y="1137684"/>
            <a:ext cx="3136605" cy="1850065"/>
          </a:xfrm>
          <a:prstGeom prst="line">
            <a:avLst/>
          </a:prstGeom>
          <a:ln w="38100">
            <a:solidFill>
              <a:srgbClr val="002060"/>
            </a:solidFill>
            <a:prstDash val="solid"/>
          </a:ln>
        </p:spPr>
        <p:style>
          <a:lnRef idx="2">
            <a:schemeClr val="accent4"/>
          </a:lnRef>
          <a:fillRef idx="0">
            <a:schemeClr val="accent4"/>
          </a:fillRef>
          <a:effectRef idx="1">
            <a:schemeClr val="accent4"/>
          </a:effectRef>
          <a:fontRef idx="minor">
            <a:schemeClr val="tx1"/>
          </a:fontRef>
        </p:style>
      </p:cxnSp>
      <p:sp>
        <p:nvSpPr>
          <p:cNvPr id="35" name="TextBox 34"/>
          <p:cNvSpPr txBox="1"/>
          <p:nvPr/>
        </p:nvSpPr>
        <p:spPr>
          <a:xfrm>
            <a:off x="2448230" y="4773987"/>
            <a:ext cx="404163" cy="369332"/>
          </a:xfrm>
          <a:prstGeom prst="rect">
            <a:avLst/>
          </a:prstGeom>
          <a:noFill/>
        </p:spPr>
        <p:txBody>
          <a:bodyPr wrap="square" rtlCol="0">
            <a:spAutoFit/>
          </a:bodyPr>
          <a:lstStyle/>
          <a:p>
            <a:r>
              <a:rPr lang="en-US" dirty="0" smtClean="0"/>
              <a:t>C</a:t>
            </a:r>
            <a:endParaRPr lang="it-IT" dirty="0"/>
          </a:p>
        </p:txBody>
      </p:sp>
      <p:sp>
        <p:nvSpPr>
          <p:cNvPr id="36" name="TextBox 35"/>
          <p:cNvSpPr txBox="1"/>
          <p:nvPr/>
        </p:nvSpPr>
        <p:spPr>
          <a:xfrm>
            <a:off x="2450508" y="900301"/>
            <a:ext cx="338202" cy="369332"/>
          </a:xfrm>
          <a:prstGeom prst="rect">
            <a:avLst/>
          </a:prstGeom>
          <a:noFill/>
        </p:spPr>
        <p:txBody>
          <a:bodyPr wrap="square" rtlCol="0">
            <a:spAutoFit/>
          </a:bodyPr>
          <a:lstStyle/>
          <a:p>
            <a:r>
              <a:rPr lang="en-US" dirty="0" smtClean="0"/>
              <a:t>B</a:t>
            </a:r>
            <a:endParaRPr lang="it-IT" dirty="0"/>
          </a:p>
        </p:txBody>
      </p:sp>
      <p:graphicFrame>
        <p:nvGraphicFramePr>
          <p:cNvPr id="38" name="Object 37"/>
          <p:cNvGraphicFramePr>
            <a:graphicFrameLocks noChangeAspect="1"/>
          </p:cNvGraphicFramePr>
          <p:nvPr/>
        </p:nvGraphicFramePr>
        <p:xfrm>
          <a:off x="1766263" y="1665881"/>
          <a:ext cx="253620" cy="301174"/>
        </p:xfrm>
        <a:graphic>
          <a:graphicData uri="http://schemas.openxmlformats.org/presentationml/2006/ole">
            <p:oleObj spid="_x0000_s176130" name="Equation" r:id="rId4" imgW="4470400" imgH="5283200" progId="Equation.3">
              <p:embed/>
            </p:oleObj>
          </a:graphicData>
        </a:graphic>
      </p:graphicFrame>
      <p:graphicFrame>
        <p:nvGraphicFramePr>
          <p:cNvPr id="16393" name="Object 9"/>
          <p:cNvGraphicFramePr>
            <a:graphicFrameLocks noChangeAspect="1"/>
          </p:cNvGraphicFramePr>
          <p:nvPr/>
        </p:nvGraphicFramePr>
        <p:xfrm>
          <a:off x="7513740" y="1400818"/>
          <a:ext cx="236648" cy="346098"/>
        </p:xfrm>
        <a:graphic>
          <a:graphicData uri="http://schemas.openxmlformats.org/presentationml/2006/ole">
            <p:oleObj spid="_x0000_s176131" name="Equation" r:id="rId5" imgW="4470400" imgH="6502400" progId="Equation.3">
              <p:embed/>
            </p:oleObj>
          </a:graphicData>
        </a:graphic>
      </p:graphicFrame>
      <p:graphicFrame>
        <p:nvGraphicFramePr>
          <p:cNvPr id="16394" name="Object 10"/>
          <p:cNvGraphicFramePr>
            <a:graphicFrameLocks noChangeAspect="1"/>
          </p:cNvGraphicFramePr>
          <p:nvPr/>
        </p:nvGraphicFramePr>
        <p:xfrm>
          <a:off x="5589004" y="1602734"/>
          <a:ext cx="241300" cy="315912"/>
        </p:xfrm>
        <a:graphic>
          <a:graphicData uri="http://schemas.openxmlformats.org/presentationml/2006/ole">
            <p:oleObj spid="_x0000_s176132" name="Equation" r:id="rId6" imgW="4064000" imgH="5283200" progId="Equation.3">
              <p:embed/>
            </p:oleObj>
          </a:graphicData>
        </a:graphic>
      </p:graphicFrame>
      <p:cxnSp>
        <p:nvCxnSpPr>
          <p:cNvPr id="41" name="Straight Arrow Connector 40"/>
          <p:cNvCxnSpPr/>
          <p:nvPr/>
        </p:nvCxnSpPr>
        <p:spPr>
          <a:xfrm rot="10800000" flipV="1">
            <a:off x="3766795" y="5836287"/>
            <a:ext cx="2232909" cy="1860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10800000">
            <a:off x="2743213" y="5841292"/>
            <a:ext cx="1050879" cy="15236"/>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16395" name="Object 11"/>
          <p:cNvGraphicFramePr>
            <a:graphicFrameLocks noChangeAspect="1"/>
          </p:cNvGraphicFramePr>
          <p:nvPr/>
        </p:nvGraphicFramePr>
        <p:xfrm>
          <a:off x="7486401" y="1176244"/>
          <a:ext cx="254000" cy="301625"/>
        </p:xfrm>
        <a:graphic>
          <a:graphicData uri="http://schemas.openxmlformats.org/presentationml/2006/ole">
            <p:oleObj spid="_x0000_s176133" name="Equation" r:id="rId7" imgW="4470400" imgH="5283200" progId="Equation.3">
              <p:embed/>
            </p:oleObj>
          </a:graphicData>
        </a:graphic>
      </p:graphicFrame>
      <p:graphicFrame>
        <p:nvGraphicFramePr>
          <p:cNvPr id="16396" name="Object 12"/>
          <p:cNvGraphicFramePr>
            <a:graphicFrameLocks noChangeAspect="1"/>
          </p:cNvGraphicFramePr>
          <p:nvPr/>
        </p:nvGraphicFramePr>
        <p:xfrm>
          <a:off x="3857992" y="5032636"/>
          <a:ext cx="236537" cy="346075"/>
        </p:xfrm>
        <a:graphic>
          <a:graphicData uri="http://schemas.openxmlformats.org/presentationml/2006/ole">
            <p:oleObj spid="_x0000_s176134" name="Equation" r:id="rId8" imgW="4470400" imgH="6502400" progId="Equation.3">
              <p:embed/>
            </p:oleObj>
          </a:graphicData>
        </a:graphic>
      </p:graphicFrame>
      <p:graphicFrame>
        <p:nvGraphicFramePr>
          <p:cNvPr id="16397" name="Object 13"/>
          <p:cNvGraphicFramePr>
            <a:graphicFrameLocks noChangeAspect="1"/>
          </p:cNvGraphicFramePr>
          <p:nvPr/>
        </p:nvGraphicFramePr>
        <p:xfrm>
          <a:off x="7528668" y="1687538"/>
          <a:ext cx="241300" cy="315913"/>
        </p:xfrm>
        <a:graphic>
          <a:graphicData uri="http://schemas.openxmlformats.org/presentationml/2006/ole">
            <p:oleObj spid="_x0000_s176135" name="Equation" r:id="rId9" imgW="4064000" imgH="5283200" progId="Equation.3">
              <p:embed/>
            </p:oleObj>
          </a:graphicData>
        </a:graphic>
      </p:graphicFrame>
      <p:cxnSp>
        <p:nvCxnSpPr>
          <p:cNvPr id="39" name="Straight Connector 38"/>
          <p:cNvCxnSpPr/>
          <p:nvPr/>
        </p:nvCxnSpPr>
        <p:spPr>
          <a:xfrm rot="5400000" flipH="1" flipV="1">
            <a:off x="730118" y="2081284"/>
            <a:ext cx="1787857"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732393" y="3898711"/>
            <a:ext cx="1787857" cy="1588"/>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43" name="Object 42"/>
          <p:cNvGraphicFramePr>
            <a:graphicFrameLocks noChangeAspect="1"/>
          </p:cNvGraphicFramePr>
          <p:nvPr/>
        </p:nvGraphicFramePr>
        <p:xfrm>
          <a:off x="1123533" y="1801507"/>
          <a:ext cx="460813" cy="559558"/>
        </p:xfrm>
        <a:graphic>
          <a:graphicData uri="http://schemas.openxmlformats.org/presentationml/2006/ole">
            <p:oleObj spid="_x0000_s176136" name="Equation" r:id="rId10" imgW="7315200" imgH="8877300" progId="Equation.3">
              <p:embed/>
            </p:oleObj>
          </a:graphicData>
        </a:graphic>
      </p:graphicFrame>
      <p:graphicFrame>
        <p:nvGraphicFramePr>
          <p:cNvPr id="16399" name="Object 15"/>
          <p:cNvGraphicFramePr>
            <a:graphicFrameLocks noChangeAspect="1"/>
          </p:cNvGraphicFramePr>
          <p:nvPr/>
        </p:nvGraphicFramePr>
        <p:xfrm>
          <a:off x="1139873" y="3605592"/>
          <a:ext cx="460375" cy="558800"/>
        </p:xfrm>
        <a:graphic>
          <a:graphicData uri="http://schemas.openxmlformats.org/presentationml/2006/ole">
            <p:oleObj spid="_x0000_s176137" name="Equation" r:id="rId11" imgW="7315200" imgH="8877300" progId="Equation.3">
              <p:embed/>
            </p:oleObj>
          </a:graphicData>
        </a:graphic>
      </p:graphicFrame>
      <p:graphicFrame>
        <p:nvGraphicFramePr>
          <p:cNvPr id="16400" name="Object 16"/>
          <p:cNvGraphicFramePr>
            <a:graphicFrameLocks noChangeAspect="1"/>
          </p:cNvGraphicFramePr>
          <p:nvPr/>
        </p:nvGraphicFramePr>
        <p:xfrm>
          <a:off x="3220871" y="5964498"/>
          <a:ext cx="187325" cy="509588"/>
        </p:xfrm>
        <a:graphic>
          <a:graphicData uri="http://schemas.openxmlformats.org/presentationml/2006/ole">
            <p:oleObj spid="_x0000_s176138" name="Equation" r:id="rId12" imgW="4876800" imgH="12598400" progId="Equation.3">
              <p:embed/>
            </p:oleObj>
          </a:graphicData>
        </a:graphic>
      </p:graphicFrame>
      <p:graphicFrame>
        <p:nvGraphicFramePr>
          <p:cNvPr id="16401" name="Object 17"/>
          <p:cNvGraphicFramePr>
            <a:graphicFrameLocks noChangeAspect="1"/>
          </p:cNvGraphicFramePr>
          <p:nvPr/>
        </p:nvGraphicFramePr>
        <p:xfrm>
          <a:off x="4781550" y="6074746"/>
          <a:ext cx="155575" cy="180975"/>
        </p:xfrm>
        <a:graphic>
          <a:graphicData uri="http://schemas.openxmlformats.org/presentationml/2006/ole">
            <p:oleObj spid="_x0000_s176139" name="Equation" r:id="rId13" imgW="4064000" imgH="4470400" progId="Equation.3">
              <p:embed/>
            </p:oleObj>
          </a:graphicData>
        </a:graphic>
      </p:graphicFrame>
      <p:graphicFrame>
        <p:nvGraphicFramePr>
          <p:cNvPr id="48" name="Object 47"/>
          <p:cNvGraphicFramePr>
            <a:graphicFrameLocks noChangeAspect="1"/>
          </p:cNvGraphicFramePr>
          <p:nvPr/>
        </p:nvGraphicFramePr>
        <p:xfrm>
          <a:off x="4514850" y="3321050"/>
          <a:ext cx="114300" cy="215900"/>
        </p:xfrm>
        <a:graphic>
          <a:graphicData uri="http://schemas.openxmlformats.org/presentationml/2006/ole">
            <p:oleObj spid="_x0000_s176140" name="Equation" r:id="rId14" imgW="3657600" imgH="6908800" progId="Equation.3">
              <p:embed/>
            </p:oleObj>
          </a:graphicData>
        </a:graphic>
      </p:graphicFrame>
      <p:graphicFrame>
        <p:nvGraphicFramePr>
          <p:cNvPr id="16406" name="Object 22"/>
          <p:cNvGraphicFramePr>
            <a:graphicFrameLocks noChangeAspect="1"/>
          </p:cNvGraphicFramePr>
          <p:nvPr/>
        </p:nvGraphicFramePr>
        <p:xfrm>
          <a:off x="8377240" y="2262967"/>
          <a:ext cx="241300" cy="315913"/>
        </p:xfrm>
        <a:graphic>
          <a:graphicData uri="http://schemas.openxmlformats.org/presentationml/2006/ole">
            <p:oleObj spid="_x0000_s176141" name="Equation" r:id="rId15" imgW="4064000" imgH="5283200" progId="Equation.3">
              <p:embed/>
            </p:oleObj>
          </a:graphicData>
        </a:graphic>
      </p:graphicFrame>
      <p:graphicFrame>
        <p:nvGraphicFramePr>
          <p:cNvPr id="16407" name="Object 23"/>
          <p:cNvGraphicFramePr>
            <a:graphicFrameLocks noChangeAspect="1"/>
          </p:cNvGraphicFramePr>
          <p:nvPr/>
        </p:nvGraphicFramePr>
        <p:xfrm>
          <a:off x="8348039" y="2529739"/>
          <a:ext cx="254000" cy="301625"/>
        </p:xfrm>
        <a:graphic>
          <a:graphicData uri="http://schemas.openxmlformats.org/presentationml/2006/ole">
            <p:oleObj spid="_x0000_s176142" name="Equation" r:id="rId16" imgW="4470400" imgH="5283200" progId="Equation.3">
              <p:embed/>
            </p:oleObj>
          </a:graphicData>
        </a:graphic>
      </p:graphicFrame>
      <p:graphicFrame>
        <p:nvGraphicFramePr>
          <p:cNvPr id="16408" name="Object 24"/>
          <p:cNvGraphicFramePr>
            <a:graphicFrameLocks noChangeAspect="1"/>
          </p:cNvGraphicFramePr>
          <p:nvPr/>
        </p:nvGraphicFramePr>
        <p:xfrm>
          <a:off x="8376601" y="2767204"/>
          <a:ext cx="236538" cy="346075"/>
        </p:xfrm>
        <a:graphic>
          <a:graphicData uri="http://schemas.openxmlformats.org/presentationml/2006/ole">
            <p:oleObj spid="_x0000_s176143" name="Equation" r:id="rId17" imgW="4470400" imgH="6502400" progId="Equation.3">
              <p:embed/>
            </p:oleObj>
          </a:graphicData>
        </a:graphic>
      </p:graphicFrame>
      <p:graphicFrame>
        <p:nvGraphicFramePr>
          <p:cNvPr id="53" name="Object 52"/>
          <p:cNvGraphicFramePr>
            <a:graphicFrameLocks noChangeAspect="1"/>
          </p:cNvGraphicFramePr>
          <p:nvPr/>
        </p:nvGraphicFramePr>
        <p:xfrm>
          <a:off x="4514850" y="3321050"/>
          <a:ext cx="114300" cy="215900"/>
        </p:xfrm>
        <a:graphic>
          <a:graphicData uri="http://schemas.openxmlformats.org/presentationml/2006/ole">
            <p:oleObj spid="_x0000_s176144" name="Equation" r:id="rId18" imgW="3657600" imgH="6908800" progId="Equation.3">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Object 24"/>
          <p:cNvGraphicFramePr>
            <a:graphicFrameLocks noChangeAspect="1"/>
          </p:cNvGraphicFramePr>
          <p:nvPr/>
        </p:nvGraphicFramePr>
        <p:xfrm>
          <a:off x="6996954" y="5449389"/>
          <a:ext cx="114300" cy="215900"/>
        </p:xfrm>
        <a:graphic>
          <a:graphicData uri="http://schemas.openxmlformats.org/presentationml/2006/ole">
            <p:oleObj spid="_x0000_s177154" name="Equation" r:id="rId3" imgW="3657600" imgH="6908800" progId="Equation.3">
              <p:embed/>
            </p:oleObj>
          </a:graphicData>
        </a:graphic>
      </p:graphicFrame>
      <p:graphicFrame>
        <p:nvGraphicFramePr>
          <p:cNvPr id="28" name="Object 27"/>
          <p:cNvGraphicFramePr>
            <a:graphicFrameLocks noChangeAspect="1"/>
          </p:cNvGraphicFramePr>
          <p:nvPr/>
        </p:nvGraphicFramePr>
        <p:xfrm>
          <a:off x="6996954" y="5449389"/>
          <a:ext cx="114300" cy="215900"/>
        </p:xfrm>
        <a:graphic>
          <a:graphicData uri="http://schemas.openxmlformats.org/presentationml/2006/ole">
            <p:oleObj spid="_x0000_s177155" name="Equation" r:id="rId4" imgW="3657600" imgH="6908800" progId="Equation.3">
              <p:embed/>
            </p:oleObj>
          </a:graphicData>
        </a:graphic>
      </p:graphicFrame>
      <p:sp>
        <p:nvSpPr>
          <p:cNvPr id="31" name="TextBox 30"/>
          <p:cNvSpPr txBox="1"/>
          <p:nvPr/>
        </p:nvSpPr>
        <p:spPr>
          <a:xfrm>
            <a:off x="5227095" y="1419390"/>
            <a:ext cx="4067033" cy="830997"/>
          </a:xfrm>
          <a:prstGeom prst="rect">
            <a:avLst/>
          </a:prstGeom>
          <a:noFill/>
        </p:spPr>
        <p:txBody>
          <a:bodyPr wrap="square" rtlCol="0">
            <a:spAutoFit/>
          </a:bodyPr>
          <a:lstStyle/>
          <a:p>
            <a:pPr>
              <a:buFont typeface="Wingdings" pitchFamily="2" charset="2"/>
              <a:buChar char="v"/>
            </a:pPr>
            <a:r>
              <a:rPr lang="it-IT" b="1" dirty="0" smtClean="0"/>
              <a:t>Position vectors (upper base)</a:t>
            </a:r>
          </a:p>
          <a:p>
            <a:endParaRPr lang="en-US" i="1" u="wavy" baseline="-25000" dirty="0" smtClean="0"/>
          </a:p>
          <a:p>
            <a:endParaRPr/>
          </a:p>
        </p:txBody>
      </p:sp>
      <p:graphicFrame>
        <p:nvGraphicFramePr>
          <p:cNvPr id="33" name="Object 32"/>
          <p:cNvGraphicFramePr>
            <a:graphicFrameLocks noChangeAspect="1"/>
          </p:cNvGraphicFramePr>
          <p:nvPr/>
        </p:nvGraphicFramePr>
        <p:xfrm>
          <a:off x="6108700" y="2446180"/>
          <a:ext cx="2192338" cy="1265238"/>
        </p:xfrm>
        <a:graphic>
          <a:graphicData uri="http://schemas.openxmlformats.org/presentationml/2006/ole">
            <p:oleObj spid="_x0000_s177156" name="Equation" r:id="rId5" imgW="7315200" imgH="4229100" progId="Equation.3">
              <p:embed/>
            </p:oleObj>
          </a:graphicData>
        </a:graphic>
      </p:graphicFrame>
      <p:pic>
        <p:nvPicPr>
          <p:cNvPr id="34" name="Picture 33" descr="Disegno1.bmp"/>
          <p:cNvPicPr>
            <a:picLocks noChangeAspect="1"/>
          </p:cNvPicPr>
          <p:nvPr/>
        </p:nvPicPr>
        <p:blipFill>
          <a:blip r:embed="rId6" cstate="print"/>
          <a:srcRect l="28015" t="15114" r="14008" b="8803"/>
          <a:stretch>
            <a:fillRect/>
          </a:stretch>
        </p:blipFill>
        <p:spPr>
          <a:xfrm>
            <a:off x="1815167" y="272942"/>
            <a:ext cx="2852366" cy="2842794"/>
          </a:xfrm>
          <a:prstGeom prst="rect">
            <a:avLst/>
          </a:prstGeom>
        </p:spPr>
      </p:pic>
      <p:sp>
        <p:nvSpPr>
          <p:cNvPr id="35" name="TextBox 34"/>
          <p:cNvSpPr txBox="1"/>
          <p:nvPr/>
        </p:nvSpPr>
        <p:spPr>
          <a:xfrm>
            <a:off x="3480892" y="2667660"/>
            <a:ext cx="1351127" cy="276999"/>
          </a:xfrm>
          <a:prstGeom prst="rect">
            <a:avLst/>
          </a:prstGeom>
          <a:noFill/>
        </p:spPr>
        <p:txBody>
          <a:bodyPr wrap="square" rtlCol="0">
            <a:spAutoFit/>
          </a:bodyPr>
          <a:lstStyle/>
          <a:p>
            <a:r>
              <a:rPr lang="en-US" sz="1200" dirty="0" smtClean="0"/>
              <a:t>Upper base</a:t>
            </a:r>
            <a:endParaRPr lang="it-IT" sz="1200" dirty="0"/>
          </a:p>
        </p:txBody>
      </p:sp>
      <p:sp>
        <p:nvSpPr>
          <p:cNvPr id="42" name="TextBox 41"/>
          <p:cNvSpPr txBox="1"/>
          <p:nvPr/>
        </p:nvSpPr>
        <p:spPr>
          <a:xfrm>
            <a:off x="2890082" y="118884"/>
            <a:ext cx="1618435" cy="276999"/>
          </a:xfrm>
          <a:prstGeom prst="rect">
            <a:avLst/>
          </a:prstGeom>
          <a:noFill/>
        </p:spPr>
        <p:txBody>
          <a:bodyPr wrap="square" rtlCol="0">
            <a:spAutoFit/>
          </a:bodyPr>
          <a:lstStyle/>
          <a:p>
            <a:r>
              <a:rPr lang="en-US" sz="1200" dirty="0" smtClean="0"/>
              <a:t>Lower base</a:t>
            </a:r>
            <a:endParaRPr lang="it-IT" sz="1200" dirty="0"/>
          </a:p>
        </p:txBody>
      </p:sp>
      <p:cxnSp>
        <p:nvCxnSpPr>
          <p:cNvPr id="43" name="Straight Arrow Connector 42"/>
          <p:cNvCxnSpPr/>
          <p:nvPr/>
        </p:nvCxnSpPr>
        <p:spPr>
          <a:xfrm rot="16200000" flipV="1">
            <a:off x="3607614" y="2424661"/>
            <a:ext cx="257714" cy="239630"/>
          </a:xfrm>
          <a:prstGeom prst="straightConnector1">
            <a:avLst/>
          </a:prstGeom>
          <a:ln>
            <a:solidFill>
              <a:srgbClr val="99FF33"/>
            </a:solidFill>
            <a:tailEnd type="arrow"/>
          </a:ln>
        </p:spPr>
        <p:style>
          <a:lnRef idx="2">
            <a:schemeClr val="accent4"/>
          </a:lnRef>
          <a:fillRef idx="0">
            <a:schemeClr val="accent4"/>
          </a:fillRef>
          <a:effectRef idx="1">
            <a:schemeClr val="accent4"/>
          </a:effectRef>
          <a:fontRef idx="minor">
            <a:schemeClr val="tx1"/>
          </a:fontRef>
        </p:style>
      </p:cxnSp>
      <p:cxnSp>
        <p:nvCxnSpPr>
          <p:cNvPr id="44" name="Straight Arrow Connector 43"/>
          <p:cNvCxnSpPr/>
          <p:nvPr/>
        </p:nvCxnSpPr>
        <p:spPr>
          <a:xfrm rot="5400000">
            <a:off x="3140641" y="449746"/>
            <a:ext cx="258242" cy="152433"/>
          </a:xfrm>
          <a:prstGeom prst="straightConnector1">
            <a:avLst/>
          </a:prstGeom>
          <a:ln>
            <a:solidFill>
              <a:srgbClr val="002060"/>
            </a:solidFill>
            <a:tailEnd type="arrow"/>
          </a:ln>
        </p:spPr>
        <p:style>
          <a:lnRef idx="2">
            <a:schemeClr val="accent1"/>
          </a:lnRef>
          <a:fillRef idx="0">
            <a:schemeClr val="accent1"/>
          </a:fillRef>
          <a:effectRef idx="1">
            <a:schemeClr val="accent1"/>
          </a:effectRef>
          <a:fontRef idx="minor">
            <a:schemeClr val="tx1"/>
          </a:fontRef>
        </p:style>
      </p:cxnSp>
      <p:sp>
        <p:nvSpPr>
          <p:cNvPr id="45" name="TextBox 44"/>
          <p:cNvSpPr txBox="1"/>
          <p:nvPr/>
        </p:nvSpPr>
        <p:spPr>
          <a:xfrm>
            <a:off x="3206283" y="1308507"/>
            <a:ext cx="560487" cy="276999"/>
          </a:xfrm>
          <a:prstGeom prst="rect">
            <a:avLst/>
          </a:prstGeom>
          <a:noFill/>
        </p:spPr>
        <p:txBody>
          <a:bodyPr wrap="square" rtlCol="0">
            <a:spAutoFit/>
          </a:bodyPr>
          <a:lstStyle/>
          <a:p>
            <a:r>
              <a:rPr lang="en-US" sz="1200" dirty="0" smtClean="0"/>
              <a:t>150 º</a:t>
            </a:r>
            <a:endParaRPr lang="it-IT" sz="1200" dirty="0"/>
          </a:p>
        </p:txBody>
      </p:sp>
      <p:sp>
        <p:nvSpPr>
          <p:cNvPr id="46" name="TextBox 45"/>
          <p:cNvSpPr txBox="1"/>
          <p:nvPr/>
        </p:nvSpPr>
        <p:spPr>
          <a:xfrm>
            <a:off x="4615949" y="1428012"/>
            <a:ext cx="256299" cy="307777"/>
          </a:xfrm>
          <a:prstGeom prst="rect">
            <a:avLst/>
          </a:prstGeom>
          <a:noFill/>
        </p:spPr>
        <p:txBody>
          <a:bodyPr wrap="square" rtlCol="0">
            <a:spAutoFit/>
          </a:bodyPr>
          <a:lstStyle/>
          <a:p>
            <a:r>
              <a:rPr lang="en-US" sz="1400" dirty="0" smtClean="0"/>
              <a:t>A</a:t>
            </a:r>
            <a:endParaRPr lang="it-IT" sz="1400" dirty="0"/>
          </a:p>
        </p:txBody>
      </p:sp>
      <p:cxnSp>
        <p:nvCxnSpPr>
          <p:cNvPr id="47" name="Straight Connector 46"/>
          <p:cNvCxnSpPr/>
          <p:nvPr/>
        </p:nvCxnSpPr>
        <p:spPr>
          <a:xfrm rot="16200000" flipV="1">
            <a:off x="1380493" y="1298608"/>
            <a:ext cx="2200144" cy="1289544"/>
          </a:xfrm>
          <a:prstGeom prst="line">
            <a:avLst/>
          </a:prstGeom>
          <a:ln w="38100">
            <a:solidFill>
              <a:srgbClr val="99FF33"/>
            </a:solidFill>
            <a:prstDash val="solid"/>
          </a:ln>
        </p:spPr>
        <p:style>
          <a:lnRef idx="2">
            <a:schemeClr val="accent4"/>
          </a:lnRef>
          <a:fillRef idx="0">
            <a:schemeClr val="accent4"/>
          </a:fillRef>
          <a:effectRef idx="1">
            <a:schemeClr val="accent4"/>
          </a:effectRef>
          <a:fontRef idx="minor">
            <a:schemeClr val="tx1"/>
          </a:fontRef>
        </p:style>
      </p:cxnSp>
      <p:cxnSp>
        <p:nvCxnSpPr>
          <p:cNvPr id="48" name="Straight Connector 47"/>
          <p:cNvCxnSpPr/>
          <p:nvPr/>
        </p:nvCxnSpPr>
        <p:spPr>
          <a:xfrm rot="5400000" flipH="1" flipV="1">
            <a:off x="2709079" y="1330660"/>
            <a:ext cx="2129053" cy="1241947"/>
          </a:xfrm>
          <a:prstGeom prst="line">
            <a:avLst/>
          </a:prstGeom>
          <a:ln w="38100">
            <a:solidFill>
              <a:srgbClr val="99FF33"/>
            </a:solidFill>
            <a:prstDash val="solid"/>
          </a:ln>
        </p:spPr>
        <p:style>
          <a:lnRef idx="2">
            <a:schemeClr val="accent4"/>
          </a:lnRef>
          <a:fillRef idx="0">
            <a:schemeClr val="accent4"/>
          </a:fillRef>
          <a:effectRef idx="1">
            <a:schemeClr val="accent4"/>
          </a:effectRef>
          <a:fontRef idx="minor">
            <a:schemeClr val="tx1"/>
          </a:fontRef>
        </p:style>
      </p:cxnSp>
      <p:cxnSp>
        <p:nvCxnSpPr>
          <p:cNvPr id="49" name="Straight Connector 48"/>
          <p:cNvCxnSpPr/>
          <p:nvPr/>
        </p:nvCxnSpPr>
        <p:spPr>
          <a:xfrm>
            <a:off x="1910687" y="846163"/>
            <a:ext cx="2524835" cy="13648"/>
          </a:xfrm>
          <a:prstGeom prst="line">
            <a:avLst/>
          </a:prstGeom>
          <a:ln w="38100">
            <a:solidFill>
              <a:srgbClr val="99FF33"/>
            </a:solidFill>
            <a:prstDash val="solid"/>
          </a:ln>
        </p:spPr>
        <p:style>
          <a:lnRef idx="2">
            <a:schemeClr val="accent4"/>
          </a:lnRef>
          <a:fillRef idx="0">
            <a:schemeClr val="accent4"/>
          </a:fillRef>
          <a:effectRef idx="1">
            <a:schemeClr val="accent4"/>
          </a:effectRef>
          <a:fontRef idx="minor">
            <a:schemeClr val="tx1"/>
          </a:fontRef>
        </p:style>
      </p:cxnSp>
      <p:cxnSp>
        <p:nvCxnSpPr>
          <p:cNvPr id="50" name="Straight Connector 49"/>
          <p:cNvCxnSpPr/>
          <p:nvPr/>
        </p:nvCxnSpPr>
        <p:spPr>
          <a:xfrm rot="16200000" flipV="1">
            <a:off x="1112853" y="1549583"/>
            <a:ext cx="2576729" cy="28873"/>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flipV="1">
            <a:off x="2429301" y="1603169"/>
            <a:ext cx="2142699" cy="1262863"/>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2410691" y="285008"/>
            <a:ext cx="2173184" cy="1294410"/>
          </a:xfrm>
          <a:prstGeom prst="line">
            <a:avLst/>
          </a:prstGeom>
          <a:ln w="38100">
            <a:solidFill>
              <a:srgbClr val="002060"/>
            </a:solidFill>
          </a:ln>
        </p:spPr>
        <p:style>
          <a:lnRef idx="2">
            <a:schemeClr val="accent1"/>
          </a:lnRef>
          <a:fillRef idx="0">
            <a:schemeClr val="accent1"/>
          </a:fillRef>
          <a:effectRef idx="1">
            <a:schemeClr val="accent1"/>
          </a:effectRef>
          <a:fontRef idx="minor">
            <a:schemeClr val="tx1"/>
          </a:fontRef>
        </p:style>
      </p:cxnSp>
      <p:sp>
        <p:nvSpPr>
          <p:cNvPr id="53" name="TextBox 52"/>
          <p:cNvSpPr txBox="1"/>
          <p:nvPr/>
        </p:nvSpPr>
        <p:spPr>
          <a:xfrm>
            <a:off x="2107033" y="2767766"/>
            <a:ext cx="404163" cy="307777"/>
          </a:xfrm>
          <a:prstGeom prst="rect">
            <a:avLst/>
          </a:prstGeom>
          <a:noFill/>
        </p:spPr>
        <p:txBody>
          <a:bodyPr wrap="square" rtlCol="0">
            <a:spAutoFit/>
          </a:bodyPr>
          <a:lstStyle/>
          <a:p>
            <a:r>
              <a:rPr lang="en-US" sz="1400" dirty="0" smtClean="0"/>
              <a:t>C</a:t>
            </a:r>
            <a:endParaRPr lang="it-IT" sz="1400" dirty="0"/>
          </a:p>
        </p:txBody>
      </p:sp>
      <p:sp>
        <p:nvSpPr>
          <p:cNvPr id="54" name="TextBox 53"/>
          <p:cNvSpPr txBox="1"/>
          <p:nvPr/>
        </p:nvSpPr>
        <p:spPr>
          <a:xfrm>
            <a:off x="2163900" y="67773"/>
            <a:ext cx="338202" cy="307777"/>
          </a:xfrm>
          <a:prstGeom prst="rect">
            <a:avLst/>
          </a:prstGeom>
          <a:noFill/>
        </p:spPr>
        <p:txBody>
          <a:bodyPr wrap="square" rtlCol="0">
            <a:spAutoFit/>
          </a:bodyPr>
          <a:lstStyle/>
          <a:p>
            <a:r>
              <a:rPr lang="en-US" sz="1400" dirty="0" smtClean="0"/>
              <a:t>B</a:t>
            </a:r>
            <a:endParaRPr lang="it-IT" sz="1400" dirty="0"/>
          </a:p>
        </p:txBody>
      </p:sp>
      <p:graphicFrame>
        <p:nvGraphicFramePr>
          <p:cNvPr id="55" name="Object 54"/>
          <p:cNvGraphicFramePr>
            <a:graphicFrameLocks noChangeAspect="1"/>
          </p:cNvGraphicFramePr>
          <p:nvPr/>
        </p:nvGraphicFramePr>
        <p:xfrm>
          <a:off x="1766264" y="628653"/>
          <a:ext cx="185367" cy="220123"/>
        </p:xfrm>
        <a:graphic>
          <a:graphicData uri="http://schemas.openxmlformats.org/presentationml/2006/ole">
            <p:oleObj spid="_x0000_s177157" name="Equation" r:id="rId7" imgW="4470400" imgH="5283200" progId="Equation.3">
              <p:embed/>
            </p:oleObj>
          </a:graphicData>
        </a:graphic>
      </p:graphicFrame>
      <p:graphicFrame>
        <p:nvGraphicFramePr>
          <p:cNvPr id="56" name="Object 10"/>
          <p:cNvGraphicFramePr>
            <a:graphicFrameLocks noChangeAspect="1"/>
          </p:cNvGraphicFramePr>
          <p:nvPr/>
        </p:nvGraphicFramePr>
        <p:xfrm>
          <a:off x="4483525" y="715632"/>
          <a:ext cx="183999" cy="240893"/>
        </p:xfrm>
        <a:graphic>
          <a:graphicData uri="http://schemas.openxmlformats.org/presentationml/2006/ole">
            <p:oleObj spid="_x0000_s177158" name="Equation" r:id="rId8" imgW="4064000" imgH="5283200" progId="Equation.3">
              <p:embed/>
            </p:oleObj>
          </a:graphicData>
        </a:graphic>
      </p:graphicFrame>
      <p:cxnSp>
        <p:nvCxnSpPr>
          <p:cNvPr id="57" name="Straight Arrow Connector 56"/>
          <p:cNvCxnSpPr/>
          <p:nvPr/>
        </p:nvCxnSpPr>
        <p:spPr>
          <a:xfrm rot="10800000">
            <a:off x="3111692" y="3289068"/>
            <a:ext cx="1583138" cy="27339"/>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rot="10800000" flipV="1">
            <a:off x="2415653" y="3290704"/>
            <a:ext cx="709692" cy="1205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5" name="Object 12"/>
          <p:cNvGraphicFramePr>
            <a:graphicFrameLocks noChangeAspect="1"/>
          </p:cNvGraphicFramePr>
          <p:nvPr/>
        </p:nvGraphicFramePr>
        <p:xfrm>
          <a:off x="3243842" y="2930881"/>
          <a:ext cx="219056" cy="289990"/>
        </p:xfrm>
        <a:graphic>
          <a:graphicData uri="http://schemas.openxmlformats.org/presentationml/2006/ole">
            <p:oleObj spid="_x0000_s177159" name="Equation" r:id="rId9" imgW="4470400" imgH="6502400" progId="Equation.3">
              <p:embed/>
            </p:oleObj>
          </a:graphicData>
        </a:graphic>
      </p:graphicFrame>
      <p:cxnSp>
        <p:nvCxnSpPr>
          <p:cNvPr id="66" name="Straight Connector 65"/>
          <p:cNvCxnSpPr/>
          <p:nvPr/>
        </p:nvCxnSpPr>
        <p:spPr>
          <a:xfrm rot="16200000" flipV="1">
            <a:off x="942464" y="942465"/>
            <a:ext cx="1377647" cy="12889"/>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flipH="1" flipV="1">
            <a:off x="975816" y="2286004"/>
            <a:ext cx="1337482" cy="13644"/>
          </a:xfrm>
          <a:prstGeom prst="line">
            <a:avLst/>
          </a:prstGeom>
          <a:ln>
            <a:headEnd type="arrow"/>
            <a:tailEnd type="arrow"/>
          </a:ln>
        </p:spPr>
        <p:style>
          <a:lnRef idx="1">
            <a:schemeClr val="accent1"/>
          </a:lnRef>
          <a:fillRef idx="0">
            <a:schemeClr val="accent1"/>
          </a:fillRef>
          <a:effectRef idx="0">
            <a:schemeClr val="accent1"/>
          </a:effectRef>
          <a:fontRef idx="minor">
            <a:schemeClr val="tx1"/>
          </a:fontRef>
        </p:style>
      </p:cxnSp>
      <p:graphicFrame>
        <p:nvGraphicFramePr>
          <p:cNvPr id="68" name="Object 67"/>
          <p:cNvGraphicFramePr>
            <a:graphicFrameLocks noChangeAspect="1"/>
          </p:cNvGraphicFramePr>
          <p:nvPr/>
        </p:nvGraphicFramePr>
        <p:xfrm>
          <a:off x="1164478" y="723316"/>
          <a:ext cx="370911" cy="450391"/>
        </p:xfrm>
        <a:graphic>
          <a:graphicData uri="http://schemas.openxmlformats.org/presentationml/2006/ole">
            <p:oleObj spid="_x0000_s177160" name="Equation" r:id="rId10" imgW="7315200" imgH="8877300" progId="Equation.3">
              <p:embed/>
            </p:oleObj>
          </a:graphicData>
        </a:graphic>
      </p:graphicFrame>
      <p:graphicFrame>
        <p:nvGraphicFramePr>
          <p:cNvPr id="70" name="Object 16"/>
          <p:cNvGraphicFramePr>
            <a:graphicFrameLocks noChangeAspect="1"/>
          </p:cNvGraphicFramePr>
          <p:nvPr/>
        </p:nvGraphicFramePr>
        <p:xfrm>
          <a:off x="2743191" y="3303138"/>
          <a:ext cx="150137" cy="408424"/>
        </p:xfrm>
        <a:graphic>
          <a:graphicData uri="http://schemas.openxmlformats.org/presentationml/2006/ole">
            <p:oleObj spid="_x0000_s177161" name="Equation" r:id="rId11" imgW="4876800" imgH="12598400" progId="Equation.3">
              <p:embed/>
            </p:oleObj>
          </a:graphicData>
        </a:graphic>
      </p:graphicFrame>
      <p:graphicFrame>
        <p:nvGraphicFramePr>
          <p:cNvPr id="71" name="Object 17"/>
          <p:cNvGraphicFramePr>
            <a:graphicFrameLocks noChangeAspect="1"/>
          </p:cNvGraphicFramePr>
          <p:nvPr/>
        </p:nvGraphicFramePr>
        <p:xfrm>
          <a:off x="3826190" y="3345147"/>
          <a:ext cx="155575" cy="162326"/>
        </p:xfrm>
        <a:graphic>
          <a:graphicData uri="http://schemas.openxmlformats.org/presentationml/2006/ole">
            <p:oleObj spid="_x0000_s177162" name="Equation" r:id="rId12" imgW="4064000" imgH="4470400" progId="Equation.3">
              <p:embed/>
            </p:oleObj>
          </a:graphicData>
        </a:graphic>
      </p:graphicFrame>
      <p:graphicFrame>
        <p:nvGraphicFramePr>
          <p:cNvPr id="72" name="Object 71"/>
          <p:cNvGraphicFramePr>
            <a:graphicFrameLocks noChangeAspect="1"/>
          </p:cNvGraphicFramePr>
          <p:nvPr/>
        </p:nvGraphicFramePr>
        <p:xfrm>
          <a:off x="4514850" y="3321050"/>
          <a:ext cx="114300" cy="215900"/>
        </p:xfrm>
        <a:graphic>
          <a:graphicData uri="http://schemas.openxmlformats.org/presentationml/2006/ole">
            <p:oleObj spid="_x0000_s177163" name="Equation" r:id="rId13" imgW="3657600" imgH="6908800" progId="Equation.3">
              <p:embed/>
            </p:oleObj>
          </a:graphicData>
        </a:graphic>
      </p:graphicFrame>
      <p:graphicFrame>
        <p:nvGraphicFramePr>
          <p:cNvPr id="73" name="Object 72"/>
          <p:cNvGraphicFramePr>
            <a:graphicFrameLocks noChangeAspect="1"/>
          </p:cNvGraphicFramePr>
          <p:nvPr/>
        </p:nvGraphicFramePr>
        <p:xfrm>
          <a:off x="4514850" y="3321050"/>
          <a:ext cx="114300" cy="215900"/>
        </p:xfrm>
        <a:graphic>
          <a:graphicData uri="http://schemas.openxmlformats.org/presentationml/2006/ole">
            <p:oleObj spid="_x0000_s177164" name="Equation" r:id="rId14" imgW="3657600" imgH="6908800" progId="Equation.3">
              <p:embed/>
            </p:oleObj>
          </a:graphicData>
        </a:graphic>
      </p:graphicFrame>
      <p:graphicFrame>
        <p:nvGraphicFramePr>
          <p:cNvPr id="179218" name="Object 18"/>
          <p:cNvGraphicFramePr>
            <a:graphicFrameLocks noChangeAspect="1"/>
          </p:cNvGraphicFramePr>
          <p:nvPr/>
        </p:nvGraphicFramePr>
        <p:xfrm>
          <a:off x="1208441" y="1925895"/>
          <a:ext cx="369888" cy="450850"/>
        </p:xfrm>
        <a:graphic>
          <a:graphicData uri="http://schemas.openxmlformats.org/presentationml/2006/ole">
            <p:oleObj spid="_x0000_s177165" name="Equation" r:id="rId15" imgW="7315200" imgH="8877300" progId="Equation.3">
              <p:embed/>
            </p:oleObj>
          </a:graphicData>
        </a:graphic>
      </p:graphicFrame>
      <p:sp>
        <p:nvSpPr>
          <p:cNvPr id="104" name="TextBox 103"/>
          <p:cNvSpPr txBox="1"/>
          <p:nvPr/>
        </p:nvSpPr>
        <p:spPr>
          <a:xfrm>
            <a:off x="998557" y="3823631"/>
            <a:ext cx="4583370" cy="1477328"/>
          </a:xfrm>
          <a:prstGeom prst="rect">
            <a:avLst/>
          </a:prstGeom>
          <a:noFill/>
        </p:spPr>
        <p:txBody>
          <a:bodyPr wrap="square" rtlCol="0">
            <a:spAutoFit/>
          </a:bodyPr>
          <a:lstStyle/>
          <a:p>
            <a:pPr>
              <a:buFont typeface="Wingdings" pitchFamily="2" charset="2"/>
              <a:buChar char="v"/>
            </a:pPr>
            <a:r>
              <a:rPr lang="en-US" b="1" dirty="0" smtClean="0"/>
              <a:t>Fixed length constraint on the legs</a:t>
            </a:r>
          </a:p>
          <a:p>
            <a:endParaRPr lang="en-US" baseline="30000" dirty="0" smtClean="0"/>
          </a:p>
          <a:p>
            <a:endParaRPr lang="en-US" dirty="0" smtClean="0"/>
          </a:p>
          <a:p>
            <a:endParaRPr lang="en-US" b="1" dirty="0" smtClean="0"/>
          </a:p>
          <a:p>
            <a:endParaRPr/>
          </a:p>
        </p:txBody>
      </p:sp>
      <p:graphicFrame>
        <p:nvGraphicFramePr>
          <p:cNvPr id="179219" name="Object 4"/>
          <p:cNvGraphicFramePr>
            <a:graphicFrameLocks noChangeAspect="1"/>
          </p:cNvGraphicFramePr>
          <p:nvPr/>
        </p:nvGraphicFramePr>
        <p:xfrm>
          <a:off x="1408443" y="4613275"/>
          <a:ext cx="5234321" cy="723000"/>
        </p:xfrm>
        <a:graphic>
          <a:graphicData uri="http://schemas.openxmlformats.org/presentationml/2006/ole">
            <p:oleObj spid="_x0000_s177166" name="Equation" r:id="rId16" imgW="7315200" imgH="1143000" progId="Equation.3">
              <p:embed/>
            </p:oleObj>
          </a:graphicData>
        </a:graphic>
      </p:graphicFrame>
      <p:sp>
        <p:nvSpPr>
          <p:cNvPr id="105" name="TextBox 104"/>
          <p:cNvSpPr txBox="1"/>
          <p:nvPr/>
        </p:nvSpPr>
        <p:spPr>
          <a:xfrm>
            <a:off x="1014474" y="5314104"/>
            <a:ext cx="4583370" cy="1477328"/>
          </a:xfrm>
          <a:prstGeom prst="rect">
            <a:avLst/>
          </a:prstGeom>
          <a:noFill/>
        </p:spPr>
        <p:txBody>
          <a:bodyPr wrap="square" rtlCol="0">
            <a:spAutoFit/>
          </a:bodyPr>
          <a:lstStyle/>
          <a:p>
            <a:pPr>
              <a:buFont typeface="Wingdings" pitchFamily="2" charset="2"/>
              <a:buChar char="v"/>
            </a:pPr>
            <a:r>
              <a:rPr lang="en-US" b="1" dirty="0" smtClean="0"/>
              <a:t>Cross- cable length</a:t>
            </a:r>
          </a:p>
          <a:p>
            <a:endParaRPr lang="en-US" baseline="30000" dirty="0" smtClean="0"/>
          </a:p>
          <a:p>
            <a:endParaRPr lang="en-US" dirty="0" smtClean="0"/>
          </a:p>
          <a:p>
            <a:endParaRPr lang="en-US" b="1" dirty="0" smtClean="0"/>
          </a:p>
          <a:p>
            <a:endParaRPr/>
          </a:p>
        </p:txBody>
      </p:sp>
      <p:graphicFrame>
        <p:nvGraphicFramePr>
          <p:cNvPr id="106" name="Object 105"/>
          <p:cNvGraphicFramePr>
            <a:graphicFrameLocks noChangeAspect="1"/>
          </p:cNvGraphicFramePr>
          <p:nvPr/>
        </p:nvGraphicFramePr>
        <p:xfrm>
          <a:off x="1381456" y="4270375"/>
          <a:ext cx="2009775" cy="411163"/>
        </p:xfrm>
        <a:graphic>
          <a:graphicData uri="http://schemas.openxmlformats.org/presentationml/2006/ole">
            <p:oleObj spid="_x0000_s177167" name="Equation" r:id="rId17" imgW="7315200" imgH="1498600" progId="Equation.3">
              <p:embed/>
            </p:oleObj>
          </a:graphicData>
        </a:graphic>
      </p:graphicFrame>
      <p:graphicFrame>
        <p:nvGraphicFramePr>
          <p:cNvPr id="179221" name="Object 8"/>
          <p:cNvGraphicFramePr>
            <a:graphicFrameLocks noChangeAspect="1"/>
          </p:cNvGraphicFramePr>
          <p:nvPr/>
        </p:nvGraphicFramePr>
        <p:xfrm>
          <a:off x="1334022" y="5829966"/>
          <a:ext cx="5257848" cy="520902"/>
        </p:xfrm>
        <a:graphic>
          <a:graphicData uri="http://schemas.openxmlformats.org/presentationml/2006/ole">
            <p:oleObj spid="_x0000_s177168" name="Equation" r:id="rId18" imgW="3085920" imgH="317160" progId="Equation.3">
              <p:embed/>
            </p:oleObj>
          </a:graphicData>
        </a:graphic>
      </p:graphicFrame>
      <p:graphicFrame>
        <p:nvGraphicFramePr>
          <p:cNvPr id="108" name="Object 107"/>
          <p:cNvGraphicFramePr>
            <a:graphicFrameLocks noChangeAspect="1"/>
          </p:cNvGraphicFramePr>
          <p:nvPr/>
        </p:nvGraphicFramePr>
        <p:xfrm>
          <a:off x="5684443" y="1800756"/>
          <a:ext cx="2395033" cy="460583"/>
        </p:xfrm>
        <a:graphic>
          <a:graphicData uri="http://schemas.openxmlformats.org/presentationml/2006/ole">
            <p:oleObj spid="_x0000_s177169" name="Equation" r:id="rId19" imgW="7315200" imgH="1409700" progId="Equation.3">
              <p:embed/>
            </p:oleObj>
          </a:graphicData>
        </a:graphic>
      </p:graphicFrame>
      <p:graphicFrame>
        <p:nvGraphicFramePr>
          <p:cNvPr id="109" name="Object 108"/>
          <p:cNvGraphicFramePr>
            <a:graphicFrameLocks noChangeAspect="1"/>
          </p:cNvGraphicFramePr>
          <p:nvPr/>
        </p:nvGraphicFramePr>
        <p:xfrm>
          <a:off x="5551415" y="2781497"/>
          <a:ext cx="549133" cy="399370"/>
        </p:xfrm>
        <a:graphic>
          <a:graphicData uri="http://schemas.openxmlformats.org/presentationml/2006/ole">
            <p:oleObj spid="_x0000_s177170" name="Equation" r:id="rId20" imgW="7315200" imgH="5321300" progId="Equation.3">
              <p:embed/>
            </p:oleObj>
          </a:graphicData>
        </a:graphic>
      </p:graphicFrame>
      <p:sp>
        <p:nvSpPr>
          <p:cNvPr id="69" name="TextBox 68"/>
          <p:cNvSpPr txBox="1"/>
          <p:nvPr/>
        </p:nvSpPr>
        <p:spPr>
          <a:xfrm>
            <a:off x="8161376" y="4844955"/>
            <a:ext cx="450764" cy="369332"/>
          </a:xfrm>
          <a:prstGeom prst="rect">
            <a:avLst/>
          </a:prstGeom>
          <a:noFill/>
        </p:spPr>
        <p:txBody>
          <a:bodyPr wrap="none" rtlCol="0">
            <a:spAutoFit/>
          </a:bodyPr>
          <a:lstStyle/>
          <a:p>
            <a:r>
              <a:rPr lang="en-US" dirty="0" smtClean="0"/>
              <a:t>(1)</a:t>
            </a:r>
            <a:endParaRPr lang="it-IT" dirty="0"/>
          </a:p>
        </p:txBody>
      </p:sp>
      <p:sp>
        <p:nvSpPr>
          <p:cNvPr id="74" name="TextBox 73"/>
          <p:cNvSpPr txBox="1"/>
          <p:nvPr/>
        </p:nvSpPr>
        <p:spPr>
          <a:xfrm>
            <a:off x="8163648" y="5829883"/>
            <a:ext cx="450764" cy="369332"/>
          </a:xfrm>
          <a:prstGeom prst="rect">
            <a:avLst/>
          </a:prstGeom>
          <a:noFill/>
        </p:spPr>
        <p:txBody>
          <a:bodyPr wrap="none" rtlCol="0">
            <a:spAutoFit/>
          </a:bodyPr>
          <a:lstStyle/>
          <a:p>
            <a:r>
              <a:rPr lang="en-US" dirty="0" smtClean="0"/>
              <a:t>(2)</a:t>
            </a:r>
            <a:endParaRPr lang="it-IT" dirty="0"/>
          </a:p>
        </p:txBody>
      </p:sp>
      <p:sp>
        <p:nvSpPr>
          <p:cNvPr id="83" name="TextBox 82"/>
          <p:cNvSpPr txBox="1"/>
          <p:nvPr/>
        </p:nvSpPr>
        <p:spPr>
          <a:xfrm>
            <a:off x="5459104" y="152397"/>
            <a:ext cx="3684896" cy="1754326"/>
          </a:xfrm>
          <a:prstGeom prst="rect">
            <a:avLst/>
          </a:prstGeom>
          <a:noFill/>
        </p:spPr>
        <p:txBody>
          <a:bodyPr wrap="square" rtlCol="0">
            <a:spAutoFit/>
          </a:bodyPr>
          <a:lstStyle/>
          <a:p>
            <a:r>
              <a:rPr lang="it-IT" b="1" u="sng" dirty="0" smtClean="0"/>
              <a:t>Legs</a:t>
            </a:r>
            <a:r>
              <a:rPr lang="en-US" dirty="0" smtClean="0"/>
              <a:t>:   A-       </a:t>
            </a:r>
            <a:r>
              <a:rPr lang="en-US" b="1" u="sng" dirty="0" smtClean="0"/>
              <a:t>Cross-cables </a:t>
            </a:r>
            <a:r>
              <a:rPr lang="en-US" dirty="0" smtClean="0"/>
              <a:t>:  A-  </a:t>
            </a:r>
          </a:p>
          <a:p>
            <a:r>
              <a:rPr lang="en-US" dirty="0" smtClean="0"/>
              <a:t>           B-                               B-</a:t>
            </a:r>
          </a:p>
          <a:p>
            <a:r>
              <a:rPr lang="en-US" dirty="0" smtClean="0"/>
              <a:t>           C-                              C-</a:t>
            </a:r>
          </a:p>
          <a:p>
            <a:endParaRPr lang="en-US" b="1" dirty="0" smtClean="0"/>
          </a:p>
          <a:p>
            <a:endParaRPr lang="en-US" b="1" dirty="0" smtClean="0"/>
          </a:p>
          <a:p>
            <a:endParaRPr lang="it-IT" dirty="0"/>
          </a:p>
        </p:txBody>
      </p:sp>
      <p:graphicFrame>
        <p:nvGraphicFramePr>
          <p:cNvPr id="179230" name="Object 9"/>
          <p:cNvGraphicFramePr>
            <a:graphicFrameLocks noChangeAspect="1"/>
          </p:cNvGraphicFramePr>
          <p:nvPr/>
        </p:nvGraphicFramePr>
        <p:xfrm>
          <a:off x="6421814" y="431185"/>
          <a:ext cx="236537" cy="346075"/>
        </p:xfrm>
        <a:graphic>
          <a:graphicData uri="http://schemas.openxmlformats.org/presentationml/2006/ole">
            <p:oleObj spid="_x0000_s177171" name="Equation" r:id="rId21" imgW="4470400" imgH="6502400" progId="Equation.3">
              <p:embed/>
            </p:oleObj>
          </a:graphicData>
        </a:graphic>
      </p:graphicFrame>
      <p:graphicFrame>
        <p:nvGraphicFramePr>
          <p:cNvPr id="179231" name="Object 11"/>
          <p:cNvGraphicFramePr>
            <a:graphicFrameLocks noChangeAspect="1"/>
          </p:cNvGraphicFramePr>
          <p:nvPr/>
        </p:nvGraphicFramePr>
        <p:xfrm>
          <a:off x="6408474" y="207348"/>
          <a:ext cx="254000" cy="301625"/>
        </p:xfrm>
        <a:graphic>
          <a:graphicData uri="http://schemas.openxmlformats.org/presentationml/2006/ole">
            <p:oleObj spid="_x0000_s177172" name="Equation" r:id="rId22" imgW="4470400" imgH="5283200" progId="Equation.3">
              <p:embed/>
            </p:oleObj>
          </a:graphicData>
        </a:graphic>
      </p:graphicFrame>
      <p:graphicFrame>
        <p:nvGraphicFramePr>
          <p:cNvPr id="179232" name="Object 13"/>
          <p:cNvGraphicFramePr>
            <a:graphicFrameLocks noChangeAspect="1"/>
          </p:cNvGraphicFramePr>
          <p:nvPr/>
        </p:nvGraphicFramePr>
        <p:xfrm>
          <a:off x="6449749" y="718523"/>
          <a:ext cx="241300" cy="315912"/>
        </p:xfrm>
        <a:graphic>
          <a:graphicData uri="http://schemas.openxmlformats.org/presentationml/2006/ole">
            <p:oleObj spid="_x0000_s177173" name="Equation" r:id="rId23" imgW="4064000" imgH="5283200" progId="Equation.3">
              <p:embed/>
            </p:oleObj>
          </a:graphicData>
        </a:graphic>
      </p:graphicFrame>
      <p:graphicFrame>
        <p:nvGraphicFramePr>
          <p:cNvPr id="179235" name="Object 11"/>
          <p:cNvGraphicFramePr>
            <a:graphicFrameLocks noChangeAspect="1"/>
          </p:cNvGraphicFramePr>
          <p:nvPr/>
        </p:nvGraphicFramePr>
        <p:xfrm>
          <a:off x="8578004" y="466870"/>
          <a:ext cx="254000" cy="301625"/>
        </p:xfrm>
        <a:graphic>
          <a:graphicData uri="http://schemas.openxmlformats.org/presentationml/2006/ole">
            <p:oleObj spid="_x0000_s177174" name="Equation" r:id="rId24" imgW="4470400" imgH="5283200" progId="Equation.3">
              <p:embed/>
            </p:oleObj>
          </a:graphicData>
        </a:graphic>
      </p:graphicFrame>
      <p:graphicFrame>
        <p:nvGraphicFramePr>
          <p:cNvPr id="179236" name="Object 13"/>
          <p:cNvGraphicFramePr>
            <a:graphicFrameLocks noChangeAspect="1"/>
          </p:cNvGraphicFramePr>
          <p:nvPr/>
        </p:nvGraphicFramePr>
        <p:xfrm>
          <a:off x="8627336" y="202698"/>
          <a:ext cx="241300" cy="315912"/>
        </p:xfrm>
        <a:graphic>
          <a:graphicData uri="http://schemas.openxmlformats.org/presentationml/2006/ole">
            <p:oleObj spid="_x0000_s177175" name="Equation" r:id="rId25" imgW="4064000" imgH="5283200" progId="Equation.3">
              <p:embed/>
            </p:oleObj>
          </a:graphicData>
        </a:graphic>
      </p:graphicFrame>
      <p:graphicFrame>
        <p:nvGraphicFramePr>
          <p:cNvPr id="179237" name="Object 9"/>
          <p:cNvGraphicFramePr>
            <a:graphicFrameLocks noChangeAspect="1"/>
          </p:cNvGraphicFramePr>
          <p:nvPr/>
        </p:nvGraphicFramePr>
        <p:xfrm>
          <a:off x="8612860" y="709696"/>
          <a:ext cx="236537" cy="346075"/>
        </p:xfrm>
        <a:graphic>
          <a:graphicData uri="http://schemas.openxmlformats.org/presentationml/2006/ole">
            <p:oleObj spid="_x0000_s177176" name="Equation" r:id="rId26" imgW="4470400" imgH="6502400" progId="Equation.3">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07720" y="196661"/>
            <a:ext cx="8336280" cy="762000"/>
          </a:xfrm>
        </p:spPr>
        <p:txBody>
          <a:bodyPr>
            <a:normAutofit fontScale="90000"/>
          </a:bodyPr>
          <a:lstStyle/>
          <a:p>
            <a:pPr algn="ctr"/>
            <a:r>
              <a:rPr lang="en-US" sz="3600" dirty="0" smtClean="0"/>
              <a:t>2.3 Force-displacement relationship</a:t>
            </a:r>
            <a:br>
              <a:rPr lang="en-US" sz="3600" dirty="0" smtClean="0"/>
            </a:br>
            <a:endParaRPr lang="en-US" sz="3600" dirty="0"/>
          </a:p>
        </p:txBody>
      </p:sp>
      <p:sp>
        <p:nvSpPr>
          <p:cNvPr id="16" name="TextBox 15"/>
          <p:cNvSpPr txBox="1"/>
          <p:nvPr/>
        </p:nvSpPr>
        <p:spPr>
          <a:xfrm>
            <a:off x="5568358" y="887095"/>
            <a:ext cx="2889702" cy="461665"/>
          </a:xfrm>
          <a:prstGeom prst="rect">
            <a:avLst/>
          </a:prstGeom>
          <a:noFill/>
        </p:spPr>
        <p:txBody>
          <a:bodyPr wrap="none" rtlCol="0">
            <a:spAutoFit/>
          </a:bodyPr>
          <a:lstStyle/>
          <a:p>
            <a:r>
              <a:rPr lang="en-US" sz="24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2.3.1 </a:t>
            </a:r>
            <a:r>
              <a:rPr lang="en-US" sz="2400" u="sng"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Direct approach</a:t>
            </a:r>
            <a:endParaRPr lang="it-IT" sz="2400" u="sng"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43" name="Picture 29"/>
          <p:cNvPicPr>
            <a:picLocks noChangeAspect="1" noChangeArrowheads="1"/>
          </p:cNvPicPr>
          <p:nvPr/>
        </p:nvPicPr>
        <p:blipFill>
          <a:blip r:embed="rId3" cstate="print">
            <a:lum bright="-3000" contrast="-4000"/>
          </a:blip>
          <a:srcRect l="5098" t="-5338" r="10604"/>
          <a:stretch>
            <a:fillRect/>
          </a:stretch>
        </p:blipFill>
        <p:spPr bwMode="auto">
          <a:xfrm>
            <a:off x="1119136" y="696036"/>
            <a:ext cx="3998795" cy="6107373"/>
          </a:xfrm>
          <a:prstGeom prst="rect">
            <a:avLst/>
          </a:prstGeom>
          <a:blipFill>
            <a:blip r:embed="rId4" cstate="print"/>
            <a:tile tx="0" ty="0" sx="100000" sy="100000" flip="none" algn="tl"/>
          </a:blipFill>
          <a:ln w="9525">
            <a:noFill/>
            <a:miter lim="800000"/>
            <a:headEnd/>
            <a:tailEnd/>
          </a:ln>
          <a:effectLst/>
        </p:spPr>
      </p:pic>
      <p:sp>
        <p:nvSpPr>
          <p:cNvPr id="44" name="TextBox 43"/>
          <p:cNvSpPr txBox="1"/>
          <p:nvPr/>
        </p:nvSpPr>
        <p:spPr>
          <a:xfrm>
            <a:off x="4640261" y="5581933"/>
            <a:ext cx="304892" cy="369332"/>
          </a:xfrm>
          <a:prstGeom prst="rect">
            <a:avLst/>
          </a:prstGeom>
          <a:noFill/>
        </p:spPr>
        <p:txBody>
          <a:bodyPr wrap="none" rtlCol="0">
            <a:spAutoFit/>
          </a:bodyPr>
          <a:lstStyle/>
          <a:p>
            <a:r>
              <a:rPr lang="it-IT" i="1" dirty="0" smtClean="0">
                <a:solidFill>
                  <a:srgbClr val="FFFF00"/>
                </a:solidFill>
              </a:rPr>
              <a:t>A</a:t>
            </a:r>
            <a:endParaRPr lang="it-IT" i="1" dirty="0">
              <a:solidFill>
                <a:srgbClr val="FFFF00"/>
              </a:solidFill>
            </a:endParaRPr>
          </a:p>
        </p:txBody>
      </p:sp>
      <p:sp>
        <p:nvSpPr>
          <p:cNvPr id="45" name="TextBox 44"/>
          <p:cNvSpPr txBox="1"/>
          <p:nvPr/>
        </p:nvSpPr>
        <p:spPr>
          <a:xfrm>
            <a:off x="1953928" y="4219432"/>
            <a:ext cx="304892" cy="369332"/>
          </a:xfrm>
          <a:prstGeom prst="rect">
            <a:avLst/>
          </a:prstGeom>
          <a:noFill/>
        </p:spPr>
        <p:txBody>
          <a:bodyPr wrap="none" rtlCol="0">
            <a:spAutoFit/>
          </a:bodyPr>
          <a:lstStyle/>
          <a:p>
            <a:r>
              <a:rPr lang="it-IT" i="1" dirty="0" smtClean="0">
                <a:solidFill>
                  <a:srgbClr val="FFFF00"/>
                </a:solidFill>
              </a:rPr>
              <a:t>B</a:t>
            </a:r>
            <a:endParaRPr lang="it-IT" i="1" dirty="0">
              <a:solidFill>
                <a:srgbClr val="FFFF00"/>
              </a:solidFill>
            </a:endParaRPr>
          </a:p>
        </p:txBody>
      </p:sp>
      <p:sp>
        <p:nvSpPr>
          <p:cNvPr id="46" name="TextBox 45"/>
          <p:cNvSpPr txBox="1"/>
          <p:nvPr/>
        </p:nvSpPr>
        <p:spPr>
          <a:xfrm>
            <a:off x="1410290" y="6268874"/>
            <a:ext cx="311304" cy="369332"/>
          </a:xfrm>
          <a:prstGeom prst="rect">
            <a:avLst/>
          </a:prstGeom>
          <a:noFill/>
        </p:spPr>
        <p:txBody>
          <a:bodyPr wrap="none" rtlCol="0">
            <a:spAutoFit/>
          </a:bodyPr>
          <a:lstStyle/>
          <a:p>
            <a:r>
              <a:rPr lang="it-IT" i="1" dirty="0" smtClean="0">
                <a:solidFill>
                  <a:srgbClr val="FFFF00"/>
                </a:solidFill>
              </a:rPr>
              <a:t>C</a:t>
            </a:r>
            <a:endParaRPr lang="it-IT" i="1" dirty="0">
              <a:solidFill>
                <a:srgbClr val="FFFF00"/>
              </a:solidFill>
            </a:endParaRPr>
          </a:p>
        </p:txBody>
      </p:sp>
      <p:sp>
        <p:nvSpPr>
          <p:cNvPr id="49" name="TextBox 48"/>
          <p:cNvSpPr txBox="1"/>
          <p:nvPr/>
        </p:nvSpPr>
        <p:spPr>
          <a:xfrm>
            <a:off x="1124871" y="1665359"/>
            <a:ext cx="304892" cy="369332"/>
          </a:xfrm>
          <a:prstGeom prst="rect">
            <a:avLst/>
          </a:prstGeom>
          <a:noFill/>
        </p:spPr>
        <p:txBody>
          <a:bodyPr wrap="none" rtlCol="0">
            <a:spAutoFit/>
          </a:bodyPr>
          <a:lstStyle/>
          <a:p>
            <a:r>
              <a:rPr lang="it-IT" i="1" dirty="0" smtClean="0">
                <a:solidFill>
                  <a:srgbClr val="FFFF00"/>
                </a:solidFill>
              </a:rPr>
              <a:t>a</a:t>
            </a:r>
            <a:endParaRPr lang="it-IT" i="1" dirty="0">
              <a:solidFill>
                <a:srgbClr val="FFFF00"/>
              </a:solidFill>
            </a:endParaRPr>
          </a:p>
        </p:txBody>
      </p:sp>
      <p:sp>
        <p:nvSpPr>
          <p:cNvPr id="52" name="TextBox 51"/>
          <p:cNvSpPr txBox="1"/>
          <p:nvPr/>
        </p:nvSpPr>
        <p:spPr>
          <a:xfrm>
            <a:off x="2358281" y="3323647"/>
            <a:ext cx="304892" cy="369332"/>
          </a:xfrm>
          <a:prstGeom prst="rect">
            <a:avLst/>
          </a:prstGeom>
          <a:noFill/>
        </p:spPr>
        <p:txBody>
          <a:bodyPr wrap="none" rtlCol="0">
            <a:spAutoFit/>
          </a:bodyPr>
          <a:lstStyle/>
          <a:p>
            <a:r>
              <a:rPr lang="it-IT" i="1" dirty="0" smtClean="0">
                <a:solidFill>
                  <a:srgbClr val="FFFF00"/>
                </a:solidFill>
              </a:rPr>
              <a:t>b</a:t>
            </a:r>
            <a:endParaRPr lang="it-IT" i="1" dirty="0">
              <a:solidFill>
                <a:srgbClr val="FFFF00"/>
              </a:solidFill>
            </a:endParaRPr>
          </a:p>
        </p:txBody>
      </p:sp>
      <p:sp>
        <p:nvSpPr>
          <p:cNvPr id="53" name="TextBox 52"/>
          <p:cNvSpPr txBox="1"/>
          <p:nvPr/>
        </p:nvSpPr>
        <p:spPr>
          <a:xfrm>
            <a:off x="4469514" y="1483483"/>
            <a:ext cx="272832" cy="369332"/>
          </a:xfrm>
          <a:prstGeom prst="rect">
            <a:avLst/>
          </a:prstGeom>
          <a:noFill/>
        </p:spPr>
        <p:txBody>
          <a:bodyPr wrap="none" rtlCol="0">
            <a:spAutoFit/>
          </a:bodyPr>
          <a:lstStyle/>
          <a:p>
            <a:r>
              <a:rPr lang="it-IT" i="1" dirty="0" smtClean="0">
                <a:solidFill>
                  <a:srgbClr val="FFFF00"/>
                </a:solidFill>
              </a:rPr>
              <a:t>c</a:t>
            </a:r>
            <a:endParaRPr lang="it-IT" i="1" dirty="0">
              <a:solidFill>
                <a:srgbClr val="FFFF00"/>
              </a:solidFill>
            </a:endParaRPr>
          </a:p>
        </p:txBody>
      </p:sp>
      <p:sp>
        <p:nvSpPr>
          <p:cNvPr id="54" name="TextBox 53"/>
          <p:cNvSpPr txBox="1"/>
          <p:nvPr/>
        </p:nvSpPr>
        <p:spPr>
          <a:xfrm>
            <a:off x="1163778" y="1531255"/>
            <a:ext cx="268022" cy="400110"/>
          </a:xfrm>
          <a:prstGeom prst="rect">
            <a:avLst/>
          </a:prstGeom>
          <a:noFill/>
        </p:spPr>
        <p:txBody>
          <a:bodyPr wrap="none" rtlCol="0">
            <a:spAutoFit/>
          </a:bodyPr>
          <a:lstStyle/>
          <a:p>
            <a:r>
              <a:rPr lang="en-US" sz="2000" dirty="0" smtClean="0">
                <a:solidFill>
                  <a:srgbClr val="FFFF00"/>
                </a:solidFill>
              </a:rPr>
              <a:t>-</a:t>
            </a:r>
            <a:endParaRPr lang="it-IT" sz="2000" dirty="0">
              <a:solidFill>
                <a:srgbClr val="FFFF00"/>
              </a:solidFill>
            </a:endParaRPr>
          </a:p>
        </p:txBody>
      </p:sp>
      <p:sp>
        <p:nvSpPr>
          <p:cNvPr id="55" name="TextBox 54"/>
          <p:cNvSpPr txBox="1"/>
          <p:nvPr/>
        </p:nvSpPr>
        <p:spPr>
          <a:xfrm>
            <a:off x="2369890" y="3147832"/>
            <a:ext cx="268022" cy="400110"/>
          </a:xfrm>
          <a:prstGeom prst="rect">
            <a:avLst/>
          </a:prstGeom>
          <a:noFill/>
        </p:spPr>
        <p:txBody>
          <a:bodyPr wrap="none" rtlCol="0">
            <a:spAutoFit/>
          </a:bodyPr>
          <a:lstStyle/>
          <a:p>
            <a:r>
              <a:rPr lang="en-US" sz="2000" dirty="0" smtClean="0">
                <a:solidFill>
                  <a:srgbClr val="FFFF00"/>
                </a:solidFill>
              </a:rPr>
              <a:t>-</a:t>
            </a:r>
            <a:endParaRPr lang="it-IT" sz="2000" dirty="0">
              <a:solidFill>
                <a:srgbClr val="FFFF00"/>
              </a:solidFill>
            </a:endParaRPr>
          </a:p>
        </p:txBody>
      </p:sp>
      <p:sp>
        <p:nvSpPr>
          <p:cNvPr id="56" name="TextBox 55"/>
          <p:cNvSpPr txBox="1"/>
          <p:nvPr/>
        </p:nvSpPr>
        <p:spPr>
          <a:xfrm>
            <a:off x="4492636" y="1357270"/>
            <a:ext cx="268022" cy="400110"/>
          </a:xfrm>
          <a:prstGeom prst="rect">
            <a:avLst/>
          </a:prstGeom>
          <a:noFill/>
        </p:spPr>
        <p:txBody>
          <a:bodyPr wrap="none" rtlCol="0">
            <a:spAutoFit/>
          </a:bodyPr>
          <a:lstStyle/>
          <a:p>
            <a:r>
              <a:rPr lang="en-US" sz="2000" dirty="0" smtClean="0">
                <a:solidFill>
                  <a:srgbClr val="FFFF00"/>
                </a:solidFill>
              </a:rPr>
              <a:t>-</a:t>
            </a:r>
            <a:endParaRPr lang="it-IT" sz="2000" dirty="0">
              <a:solidFill>
                <a:srgbClr val="FFFF00"/>
              </a:solidFill>
            </a:endParaRPr>
          </a:p>
        </p:txBody>
      </p:sp>
      <p:sp>
        <p:nvSpPr>
          <p:cNvPr id="57" name="TextBox 56"/>
          <p:cNvSpPr txBox="1"/>
          <p:nvPr/>
        </p:nvSpPr>
        <p:spPr>
          <a:xfrm>
            <a:off x="5063319" y="1705992"/>
            <a:ext cx="4067033" cy="1107996"/>
          </a:xfrm>
          <a:prstGeom prst="rect">
            <a:avLst/>
          </a:prstGeom>
          <a:noFill/>
        </p:spPr>
        <p:txBody>
          <a:bodyPr wrap="square" rtlCol="0">
            <a:spAutoFit/>
          </a:bodyPr>
          <a:lstStyle/>
          <a:p>
            <a:pPr>
              <a:buFont typeface="Wingdings" pitchFamily="2" charset="2"/>
              <a:buChar char="v"/>
            </a:pPr>
            <a:r>
              <a:rPr lang="it-IT" b="1" dirty="0" smtClean="0"/>
              <a:t>Equilibrium equations</a:t>
            </a:r>
          </a:p>
          <a:p>
            <a:endParaRPr lang="it-IT" b="1" dirty="0" smtClean="0"/>
          </a:p>
          <a:p>
            <a:endParaRPr lang="en-US" i="1" u="wavy" baseline="-25000" dirty="0" smtClean="0"/>
          </a:p>
          <a:p>
            <a:endParaRPr/>
          </a:p>
        </p:txBody>
      </p:sp>
      <p:graphicFrame>
        <p:nvGraphicFramePr>
          <p:cNvPr id="58" name="Object 57"/>
          <p:cNvGraphicFramePr>
            <a:graphicFrameLocks noChangeAspect="1"/>
          </p:cNvGraphicFramePr>
          <p:nvPr/>
        </p:nvGraphicFramePr>
        <p:xfrm>
          <a:off x="5172526" y="2163101"/>
          <a:ext cx="3780405" cy="405688"/>
        </p:xfrm>
        <a:graphic>
          <a:graphicData uri="http://schemas.openxmlformats.org/presentationml/2006/ole">
            <p:oleObj spid="_x0000_s178178" name="Equation" r:id="rId5" imgW="2311200" imgH="228600" progId="Equation.3">
              <p:embed/>
            </p:oleObj>
          </a:graphicData>
        </a:graphic>
      </p:graphicFrame>
      <p:graphicFrame>
        <p:nvGraphicFramePr>
          <p:cNvPr id="60" name="Object 16"/>
          <p:cNvGraphicFramePr>
            <a:graphicFrameLocks noChangeAspect="1"/>
          </p:cNvGraphicFramePr>
          <p:nvPr/>
        </p:nvGraphicFramePr>
        <p:xfrm>
          <a:off x="5171248" y="2858689"/>
          <a:ext cx="3768036" cy="399590"/>
        </p:xfrm>
        <a:graphic>
          <a:graphicData uri="http://schemas.openxmlformats.org/presentationml/2006/ole">
            <p:oleObj spid="_x0000_s178179" name="Equation" r:id="rId6" imgW="2323800" imgH="241200" progId="Equation.3">
              <p:embed/>
            </p:oleObj>
          </a:graphicData>
        </a:graphic>
      </p:graphicFrame>
      <p:graphicFrame>
        <p:nvGraphicFramePr>
          <p:cNvPr id="62" name="Object 17"/>
          <p:cNvGraphicFramePr>
            <a:graphicFrameLocks noChangeAspect="1"/>
          </p:cNvGraphicFramePr>
          <p:nvPr/>
        </p:nvGraphicFramePr>
        <p:xfrm>
          <a:off x="5189018" y="3616145"/>
          <a:ext cx="3777561" cy="399842"/>
        </p:xfrm>
        <a:graphic>
          <a:graphicData uri="http://schemas.openxmlformats.org/presentationml/2006/ole">
            <p:oleObj spid="_x0000_s178180" name="Equation" r:id="rId7" imgW="2286000" imgH="228600" progId="Equation.3">
              <p:embed/>
            </p:oleObj>
          </a:graphicData>
        </a:graphic>
      </p:graphicFrame>
      <p:cxnSp>
        <p:nvCxnSpPr>
          <p:cNvPr id="63" name="Straight Arrow Connector 62"/>
          <p:cNvCxnSpPr/>
          <p:nvPr/>
        </p:nvCxnSpPr>
        <p:spPr>
          <a:xfrm rot="5400000">
            <a:off x="1056922" y="1303352"/>
            <a:ext cx="560326" cy="793"/>
          </a:xfrm>
          <a:prstGeom prst="straightConnector1">
            <a:avLst/>
          </a:prstGeom>
          <a:ln w="57150">
            <a:solidFill>
              <a:srgbClr val="99FF33"/>
            </a:solidFill>
            <a:tailEnd type="arrow"/>
          </a:ln>
        </p:spPr>
        <p:style>
          <a:lnRef idx="2">
            <a:schemeClr val="accent2"/>
          </a:lnRef>
          <a:fillRef idx="0">
            <a:schemeClr val="accent2"/>
          </a:fillRef>
          <a:effectRef idx="1">
            <a:schemeClr val="accent2"/>
          </a:effectRef>
          <a:fontRef idx="minor">
            <a:schemeClr val="tx1"/>
          </a:fontRef>
        </p:style>
      </p:cxnSp>
      <p:sp>
        <p:nvSpPr>
          <p:cNvPr id="68" name="TextBox 67"/>
          <p:cNvSpPr txBox="1"/>
          <p:nvPr/>
        </p:nvSpPr>
        <p:spPr>
          <a:xfrm>
            <a:off x="1369323" y="1018165"/>
            <a:ext cx="541363" cy="369332"/>
          </a:xfrm>
          <a:prstGeom prst="rect">
            <a:avLst/>
          </a:prstGeom>
          <a:noFill/>
          <a:ln>
            <a:noFill/>
          </a:ln>
        </p:spPr>
        <p:txBody>
          <a:bodyPr wrap="square" rtlCol="0">
            <a:spAutoFit/>
          </a:bodyPr>
          <a:lstStyle/>
          <a:p>
            <a:r>
              <a:rPr lang="it-IT" i="1" dirty="0" smtClean="0">
                <a:solidFill>
                  <a:srgbClr val="99FF33"/>
                </a:solidFill>
              </a:rPr>
              <a:t>F</a:t>
            </a:r>
            <a:r>
              <a:rPr lang="it-IT" i="1" baseline="-25000" dirty="0" smtClean="0">
                <a:solidFill>
                  <a:srgbClr val="99FF33"/>
                </a:solidFill>
              </a:rPr>
              <a:t>a</a:t>
            </a:r>
            <a:endParaRPr lang="it-IT" i="1" baseline="-25000" dirty="0">
              <a:solidFill>
                <a:srgbClr val="99FF33"/>
              </a:solidFill>
            </a:endParaRPr>
          </a:p>
        </p:txBody>
      </p:sp>
      <p:sp>
        <p:nvSpPr>
          <p:cNvPr id="70" name="TextBox 69"/>
          <p:cNvSpPr txBox="1"/>
          <p:nvPr/>
        </p:nvSpPr>
        <p:spPr>
          <a:xfrm>
            <a:off x="4756244" y="1470820"/>
            <a:ext cx="541363" cy="369332"/>
          </a:xfrm>
          <a:prstGeom prst="rect">
            <a:avLst/>
          </a:prstGeom>
          <a:noFill/>
        </p:spPr>
        <p:txBody>
          <a:bodyPr wrap="square" rtlCol="0">
            <a:spAutoFit/>
          </a:bodyPr>
          <a:lstStyle/>
          <a:p>
            <a:r>
              <a:rPr lang="it-IT" i="1" dirty="0" smtClean="0">
                <a:solidFill>
                  <a:srgbClr val="99FF33"/>
                </a:solidFill>
              </a:rPr>
              <a:t>F</a:t>
            </a:r>
            <a:r>
              <a:rPr lang="it-IT" i="1" baseline="-25000" dirty="0" smtClean="0">
                <a:solidFill>
                  <a:srgbClr val="99FF33"/>
                </a:solidFill>
              </a:rPr>
              <a:t>c</a:t>
            </a:r>
            <a:endParaRPr lang="it-IT" i="1" baseline="-25000" dirty="0">
              <a:solidFill>
                <a:srgbClr val="99FF33"/>
              </a:solidFill>
            </a:endParaRPr>
          </a:p>
        </p:txBody>
      </p:sp>
      <p:sp>
        <p:nvSpPr>
          <p:cNvPr id="71" name="TextBox 70"/>
          <p:cNvSpPr txBox="1"/>
          <p:nvPr/>
        </p:nvSpPr>
        <p:spPr>
          <a:xfrm>
            <a:off x="2670412" y="2878811"/>
            <a:ext cx="541363" cy="369332"/>
          </a:xfrm>
          <a:prstGeom prst="rect">
            <a:avLst/>
          </a:prstGeom>
          <a:noFill/>
        </p:spPr>
        <p:txBody>
          <a:bodyPr wrap="square" rtlCol="0">
            <a:spAutoFit/>
          </a:bodyPr>
          <a:lstStyle/>
          <a:p>
            <a:r>
              <a:rPr lang="it-IT" i="1" dirty="0" smtClean="0">
                <a:solidFill>
                  <a:srgbClr val="99FF33"/>
                </a:solidFill>
              </a:rPr>
              <a:t>F</a:t>
            </a:r>
            <a:r>
              <a:rPr lang="it-IT" i="1" baseline="-25000" dirty="0" smtClean="0">
                <a:solidFill>
                  <a:srgbClr val="99FF33"/>
                </a:solidFill>
              </a:rPr>
              <a:t>b</a:t>
            </a:r>
            <a:endParaRPr lang="it-IT" i="1" baseline="-25000" dirty="0">
              <a:solidFill>
                <a:srgbClr val="99FF33"/>
              </a:solidFill>
            </a:endParaRPr>
          </a:p>
        </p:txBody>
      </p:sp>
      <p:cxnSp>
        <p:nvCxnSpPr>
          <p:cNvPr id="74" name="Straight Arrow Connector 73"/>
          <p:cNvCxnSpPr/>
          <p:nvPr/>
        </p:nvCxnSpPr>
        <p:spPr>
          <a:xfrm rot="5400000">
            <a:off x="2396698" y="3148104"/>
            <a:ext cx="560326" cy="793"/>
          </a:xfrm>
          <a:prstGeom prst="straightConnector1">
            <a:avLst/>
          </a:prstGeom>
          <a:ln w="57150">
            <a:solidFill>
              <a:srgbClr val="99FF33"/>
            </a:solidFill>
            <a:tailEnd type="arrow"/>
          </a:ln>
        </p:spPr>
        <p:style>
          <a:lnRef idx="2">
            <a:schemeClr val="accent2"/>
          </a:lnRef>
          <a:fillRef idx="0">
            <a:schemeClr val="accent2"/>
          </a:fillRef>
          <a:effectRef idx="1">
            <a:schemeClr val="accent2"/>
          </a:effectRef>
          <a:fontRef idx="minor">
            <a:schemeClr val="tx1"/>
          </a:fontRef>
        </p:style>
      </p:cxnSp>
      <p:cxnSp>
        <p:nvCxnSpPr>
          <p:cNvPr id="75" name="Straight Arrow Connector 74"/>
          <p:cNvCxnSpPr/>
          <p:nvPr/>
        </p:nvCxnSpPr>
        <p:spPr>
          <a:xfrm rot="5400000">
            <a:off x="4484787" y="1428456"/>
            <a:ext cx="560326" cy="793"/>
          </a:xfrm>
          <a:prstGeom prst="straightConnector1">
            <a:avLst/>
          </a:prstGeom>
          <a:ln w="57150">
            <a:solidFill>
              <a:srgbClr val="99FF33"/>
            </a:solidFill>
            <a:tailEnd type="arrow"/>
          </a:ln>
        </p:spPr>
        <p:style>
          <a:lnRef idx="2">
            <a:schemeClr val="accent2"/>
          </a:lnRef>
          <a:fillRef idx="0">
            <a:schemeClr val="accent2"/>
          </a:fillRef>
          <a:effectRef idx="1">
            <a:schemeClr val="accent2"/>
          </a:effectRef>
          <a:fontRef idx="minor">
            <a:schemeClr val="tx1"/>
          </a:fontRef>
        </p:style>
      </p:cxnSp>
      <p:cxnSp>
        <p:nvCxnSpPr>
          <p:cNvPr id="77" name="Straight Arrow Connector 76"/>
          <p:cNvCxnSpPr/>
          <p:nvPr/>
        </p:nvCxnSpPr>
        <p:spPr>
          <a:xfrm rot="16200000" flipV="1">
            <a:off x="1378426" y="1692324"/>
            <a:ext cx="968986" cy="859810"/>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1542197" y="1555850"/>
            <a:ext cx="696037" cy="68234"/>
          </a:xfrm>
          <a:prstGeom prst="straightConnector1">
            <a:avLst/>
          </a:prstGeom>
          <a:ln>
            <a:solidFill>
              <a:srgbClr val="FD315D"/>
            </a:solidFill>
            <a:tailEnd type="arrow"/>
          </a:ln>
        </p:spPr>
        <p:style>
          <a:lnRef idx="2">
            <a:schemeClr val="accent4"/>
          </a:lnRef>
          <a:fillRef idx="0">
            <a:schemeClr val="accent4"/>
          </a:fillRef>
          <a:effectRef idx="1">
            <a:schemeClr val="accent4"/>
          </a:effectRef>
          <a:fontRef idx="minor">
            <a:schemeClr val="tx1"/>
          </a:fontRef>
        </p:style>
      </p:cxnSp>
      <p:cxnSp>
        <p:nvCxnSpPr>
          <p:cNvPr id="81" name="Straight Arrow Connector 80"/>
          <p:cNvCxnSpPr/>
          <p:nvPr/>
        </p:nvCxnSpPr>
        <p:spPr>
          <a:xfrm rot="16200000" flipH="1">
            <a:off x="1201008" y="2101760"/>
            <a:ext cx="736973" cy="218367"/>
          </a:xfrm>
          <a:prstGeom prst="straightConnector1">
            <a:avLst/>
          </a:prstGeom>
          <a:ln>
            <a:solidFill>
              <a:srgbClr val="FD315D"/>
            </a:solidFill>
            <a:tailEnd type="arrow"/>
          </a:ln>
        </p:spPr>
        <p:style>
          <a:lnRef idx="2">
            <a:schemeClr val="accent4"/>
          </a:lnRef>
          <a:fillRef idx="0">
            <a:schemeClr val="accent4"/>
          </a:fillRef>
          <a:effectRef idx="1">
            <a:schemeClr val="accent4"/>
          </a:effectRef>
          <a:fontRef idx="minor">
            <a:schemeClr val="tx1"/>
          </a:fontRef>
        </p:style>
      </p:cxnSp>
      <p:cxnSp>
        <p:nvCxnSpPr>
          <p:cNvPr id="82" name="Straight Arrow Connector 81"/>
          <p:cNvCxnSpPr/>
          <p:nvPr/>
        </p:nvCxnSpPr>
        <p:spPr>
          <a:xfrm>
            <a:off x="1568280" y="1881438"/>
            <a:ext cx="451591" cy="602457"/>
          </a:xfrm>
          <a:prstGeom prst="straightConnector1">
            <a:avLst/>
          </a:prstGeom>
          <a:ln>
            <a:solidFill>
              <a:srgbClr val="FD315D"/>
            </a:solidFill>
            <a:tailEnd type="arrow"/>
          </a:ln>
        </p:spPr>
        <p:style>
          <a:lnRef idx="2">
            <a:schemeClr val="accent4"/>
          </a:lnRef>
          <a:fillRef idx="0">
            <a:schemeClr val="accent4"/>
          </a:fillRef>
          <a:effectRef idx="1">
            <a:schemeClr val="accent4"/>
          </a:effectRef>
          <a:fontRef idx="minor">
            <a:schemeClr val="tx1"/>
          </a:fontRef>
        </p:style>
      </p:cxnSp>
      <p:sp>
        <p:nvSpPr>
          <p:cNvPr id="91" name="TextBox 90"/>
          <p:cNvSpPr txBox="1"/>
          <p:nvPr/>
        </p:nvSpPr>
        <p:spPr>
          <a:xfrm>
            <a:off x="1910685" y="1937981"/>
            <a:ext cx="511679" cy="369332"/>
          </a:xfrm>
          <a:prstGeom prst="rect">
            <a:avLst/>
          </a:prstGeom>
          <a:noFill/>
        </p:spPr>
        <p:txBody>
          <a:bodyPr wrap="none" rtlCol="0">
            <a:spAutoFit/>
          </a:bodyPr>
          <a:lstStyle/>
          <a:p>
            <a:r>
              <a:rPr lang="it-IT" i="1" dirty="0" smtClean="0">
                <a:solidFill>
                  <a:srgbClr val="FFFF00"/>
                </a:solidFill>
              </a:rPr>
              <a:t>N</a:t>
            </a:r>
            <a:r>
              <a:rPr lang="it-IT" baseline="-25000" dirty="0" smtClean="0">
                <a:solidFill>
                  <a:srgbClr val="FFFF00"/>
                </a:solidFill>
              </a:rPr>
              <a:t>aA</a:t>
            </a:r>
            <a:endParaRPr lang="it-IT" baseline="-25000" dirty="0">
              <a:solidFill>
                <a:srgbClr val="FFFF00"/>
              </a:solidFill>
            </a:endParaRPr>
          </a:p>
        </p:txBody>
      </p:sp>
      <p:sp>
        <p:nvSpPr>
          <p:cNvPr id="92" name="TextBox 91"/>
          <p:cNvSpPr txBox="1"/>
          <p:nvPr/>
        </p:nvSpPr>
        <p:spPr>
          <a:xfrm>
            <a:off x="2081263" y="1985736"/>
            <a:ext cx="163774" cy="307777"/>
          </a:xfrm>
          <a:prstGeom prst="rect">
            <a:avLst/>
          </a:prstGeom>
          <a:noFill/>
        </p:spPr>
        <p:txBody>
          <a:bodyPr wrap="square" rtlCol="0">
            <a:spAutoFit/>
          </a:bodyPr>
          <a:lstStyle/>
          <a:p>
            <a:r>
              <a:rPr lang="en-US" sz="1400" dirty="0" smtClean="0">
                <a:solidFill>
                  <a:srgbClr val="FFFF00"/>
                </a:solidFill>
              </a:rPr>
              <a:t>-</a:t>
            </a:r>
            <a:endParaRPr lang="it-IT" sz="1400" dirty="0">
              <a:solidFill>
                <a:srgbClr val="FFFF00"/>
              </a:solidFill>
            </a:endParaRPr>
          </a:p>
        </p:txBody>
      </p:sp>
      <p:sp>
        <p:nvSpPr>
          <p:cNvPr id="93" name="TextBox 92"/>
          <p:cNvSpPr txBox="1"/>
          <p:nvPr/>
        </p:nvSpPr>
        <p:spPr>
          <a:xfrm>
            <a:off x="1230571" y="2363337"/>
            <a:ext cx="495649" cy="369332"/>
          </a:xfrm>
          <a:prstGeom prst="rect">
            <a:avLst/>
          </a:prstGeom>
          <a:noFill/>
        </p:spPr>
        <p:txBody>
          <a:bodyPr wrap="none" rtlCol="0">
            <a:spAutoFit/>
          </a:bodyPr>
          <a:lstStyle/>
          <a:p>
            <a:r>
              <a:rPr lang="it-IT" i="1" dirty="0" smtClean="0">
                <a:solidFill>
                  <a:srgbClr val="FF0066"/>
                </a:solidFill>
              </a:rPr>
              <a:t>N</a:t>
            </a:r>
            <a:r>
              <a:rPr lang="it-IT" baseline="-25000" dirty="0" smtClean="0">
                <a:solidFill>
                  <a:srgbClr val="FF0066"/>
                </a:solidFill>
              </a:rPr>
              <a:t>aB</a:t>
            </a:r>
            <a:endParaRPr lang="it-IT" baseline="-25000" dirty="0">
              <a:solidFill>
                <a:srgbClr val="FF0066"/>
              </a:solidFill>
            </a:endParaRPr>
          </a:p>
        </p:txBody>
      </p:sp>
      <p:sp>
        <p:nvSpPr>
          <p:cNvPr id="94" name="TextBox 93"/>
          <p:cNvSpPr txBox="1"/>
          <p:nvPr/>
        </p:nvSpPr>
        <p:spPr>
          <a:xfrm>
            <a:off x="1401149" y="2404268"/>
            <a:ext cx="163774" cy="307777"/>
          </a:xfrm>
          <a:prstGeom prst="rect">
            <a:avLst/>
          </a:prstGeom>
          <a:noFill/>
        </p:spPr>
        <p:txBody>
          <a:bodyPr wrap="square" rtlCol="0">
            <a:spAutoFit/>
          </a:bodyPr>
          <a:lstStyle/>
          <a:p>
            <a:r>
              <a:rPr lang="en-US" sz="1400" dirty="0" smtClean="0">
                <a:solidFill>
                  <a:srgbClr val="FF0066"/>
                </a:solidFill>
              </a:rPr>
              <a:t>-</a:t>
            </a:r>
            <a:endParaRPr lang="it-IT" sz="1400" dirty="0">
              <a:solidFill>
                <a:srgbClr val="FF0066"/>
              </a:solidFill>
            </a:endParaRPr>
          </a:p>
        </p:txBody>
      </p:sp>
      <p:sp>
        <p:nvSpPr>
          <p:cNvPr id="96" name="TextBox 95"/>
          <p:cNvSpPr txBox="1"/>
          <p:nvPr/>
        </p:nvSpPr>
        <p:spPr>
          <a:xfrm>
            <a:off x="1846993" y="2672683"/>
            <a:ext cx="486030" cy="369332"/>
          </a:xfrm>
          <a:prstGeom prst="rect">
            <a:avLst/>
          </a:prstGeom>
          <a:noFill/>
        </p:spPr>
        <p:txBody>
          <a:bodyPr wrap="none" rtlCol="0">
            <a:spAutoFit/>
          </a:bodyPr>
          <a:lstStyle/>
          <a:p>
            <a:r>
              <a:rPr lang="it-IT" i="1" dirty="0" smtClean="0">
                <a:solidFill>
                  <a:srgbClr val="FF0066"/>
                </a:solidFill>
              </a:rPr>
              <a:t>N</a:t>
            </a:r>
            <a:r>
              <a:rPr lang="it-IT" baseline="-25000" dirty="0" smtClean="0">
                <a:solidFill>
                  <a:srgbClr val="FF0066"/>
                </a:solidFill>
              </a:rPr>
              <a:t>ab</a:t>
            </a:r>
            <a:endParaRPr lang="it-IT" baseline="-25000" dirty="0">
              <a:solidFill>
                <a:srgbClr val="FF0066"/>
              </a:solidFill>
            </a:endParaRPr>
          </a:p>
        </p:txBody>
      </p:sp>
      <p:sp>
        <p:nvSpPr>
          <p:cNvPr id="97" name="TextBox 96"/>
          <p:cNvSpPr txBox="1"/>
          <p:nvPr/>
        </p:nvSpPr>
        <p:spPr>
          <a:xfrm>
            <a:off x="2010747" y="2720438"/>
            <a:ext cx="163774" cy="307777"/>
          </a:xfrm>
          <a:prstGeom prst="rect">
            <a:avLst/>
          </a:prstGeom>
          <a:noFill/>
        </p:spPr>
        <p:txBody>
          <a:bodyPr wrap="square" rtlCol="0">
            <a:spAutoFit/>
          </a:bodyPr>
          <a:lstStyle/>
          <a:p>
            <a:r>
              <a:rPr lang="en-US" sz="1400" dirty="0" smtClean="0">
                <a:solidFill>
                  <a:srgbClr val="FF0066"/>
                </a:solidFill>
              </a:rPr>
              <a:t>-</a:t>
            </a:r>
            <a:endParaRPr lang="it-IT" sz="1400" dirty="0">
              <a:solidFill>
                <a:srgbClr val="FF0066"/>
              </a:solidFill>
            </a:endParaRPr>
          </a:p>
        </p:txBody>
      </p:sp>
      <p:sp>
        <p:nvSpPr>
          <p:cNvPr id="98" name="TextBox 97"/>
          <p:cNvSpPr txBox="1"/>
          <p:nvPr/>
        </p:nvSpPr>
        <p:spPr>
          <a:xfrm>
            <a:off x="2074435" y="2681766"/>
            <a:ext cx="163774" cy="307777"/>
          </a:xfrm>
          <a:prstGeom prst="rect">
            <a:avLst/>
          </a:prstGeom>
          <a:noFill/>
        </p:spPr>
        <p:txBody>
          <a:bodyPr wrap="square" rtlCol="0">
            <a:spAutoFit/>
          </a:bodyPr>
          <a:lstStyle/>
          <a:p>
            <a:r>
              <a:rPr lang="en-US" sz="1400" dirty="0" smtClean="0">
                <a:solidFill>
                  <a:srgbClr val="FF0066"/>
                </a:solidFill>
              </a:rPr>
              <a:t>-</a:t>
            </a:r>
            <a:endParaRPr lang="it-IT" sz="1400" dirty="0">
              <a:solidFill>
                <a:srgbClr val="FF0066"/>
              </a:solidFill>
            </a:endParaRPr>
          </a:p>
        </p:txBody>
      </p:sp>
      <p:sp>
        <p:nvSpPr>
          <p:cNvPr id="99" name="TextBox 98"/>
          <p:cNvSpPr txBox="1"/>
          <p:nvPr/>
        </p:nvSpPr>
        <p:spPr>
          <a:xfrm>
            <a:off x="2169993" y="1282859"/>
            <a:ext cx="476412" cy="369332"/>
          </a:xfrm>
          <a:prstGeom prst="rect">
            <a:avLst/>
          </a:prstGeom>
          <a:noFill/>
        </p:spPr>
        <p:txBody>
          <a:bodyPr wrap="none" rtlCol="0">
            <a:spAutoFit/>
          </a:bodyPr>
          <a:lstStyle/>
          <a:p>
            <a:r>
              <a:rPr lang="it-IT" i="1" dirty="0" smtClean="0">
                <a:solidFill>
                  <a:srgbClr val="FF0066"/>
                </a:solidFill>
              </a:rPr>
              <a:t>N</a:t>
            </a:r>
            <a:r>
              <a:rPr lang="it-IT" baseline="-25000" dirty="0" smtClean="0">
                <a:solidFill>
                  <a:srgbClr val="FF0066"/>
                </a:solidFill>
              </a:rPr>
              <a:t>ac</a:t>
            </a:r>
            <a:endParaRPr lang="it-IT" baseline="-25000" dirty="0">
              <a:solidFill>
                <a:srgbClr val="FF0066"/>
              </a:solidFill>
            </a:endParaRPr>
          </a:p>
        </p:txBody>
      </p:sp>
      <p:sp>
        <p:nvSpPr>
          <p:cNvPr id="100" name="TextBox 99"/>
          <p:cNvSpPr txBox="1"/>
          <p:nvPr/>
        </p:nvSpPr>
        <p:spPr>
          <a:xfrm>
            <a:off x="2333747" y="1330614"/>
            <a:ext cx="163774" cy="307777"/>
          </a:xfrm>
          <a:prstGeom prst="rect">
            <a:avLst/>
          </a:prstGeom>
          <a:noFill/>
        </p:spPr>
        <p:txBody>
          <a:bodyPr wrap="square" rtlCol="0">
            <a:spAutoFit/>
          </a:bodyPr>
          <a:lstStyle/>
          <a:p>
            <a:r>
              <a:rPr lang="en-US" sz="1400" dirty="0" smtClean="0">
                <a:solidFill>
                  <a:srgbClr val="FF0066"/>
                </a:solidFill>
              </a:rPr>
              <a:t>-</a:t>
            </a:r>
            <a:endParaRPr lang="it-IT" sz="1400" dirty="0">
              <a:solidFill>
                <a:srgbClr val="FF0066"/>
              </a:solidFill>
            </a:endParaRPr>
          </a:p>
        </p:txBody>
      </p:sp>
      <p:sp>
        <p:nvSpPr>
          <p:cNvPr id="101" name="TextBox 100"/>
          <p:cNvSpPr txBox="1"/>
          <p:nvPr/>
        </p:nvSpPr>
        <p:spPr>
          <a:xfrm>
            <a:off x="2404259" y="1332886"/>
            <a:ext cx="163774" cy="307777"/>
          </a:xfrm>
          <a:prstGeom prst="rect">
            <a:avLst/>
          </a:prstGeom>
          <a:noFill/>
        </p:spPr>
        <p:txBody>
          <a:bodyPr wrap="square" rtlCol="0">
            <a:spAutoFit/>
          </a:bodyPr>
          <a:lstStyle/>
          <a:p>
            <a:r>
              <a:rPr lang="en-US" sz="1400" dirty="0" smtClean="0">
                <a:solidFill>
                  <a:srgbClr val="FF0066"/>
                </a:solidFill>
              </a:rPr>
              <a:t>-</a:t>
            </a:r>
            <a:endParaRPr lang="it-IT" sz="1400" dirty="0">
              <a:solidFill>
                <a:srgbClr val="FF0066"/>
              </a:solidFill>
            </a:endParaRPr>
          </a:p>
        </p:txBody>
      </p:sp>
      <p:cxnSp>
        <p:nvCxnSpPr>
          <p:cNvPr id="102" name="Straight Arrow Connector 101"/>
          <p:cNvCxnSpPr/>
          <p:nvPr/>
        </p:nvCxnSpPr>
        <p:spPr>
          <a:xfrm rot="5400000" flipH="1" flipV="1">
            <a:off x="3821373" y="2094933"/>
            <a:ext cx="1084997" cy="716507"/>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52" idx="3"/>
          </p:cNvCxnSpPr>
          <p:nvPr/>
        </p:nvCxnSpPr>
        <p:spPr>
          <a:xfrm rot="5400000" flipH="1" flipV="1">
            <a:off x="2279173" y="3635910"/>
            <a:ext cx="511597" cy="256404"/>
          </a:xfrm>
          <a:prstGeom prst="straightConnector1">
            <a:avLst/>
          </a:prstGeom>
          <a:ln w="381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4072943" y="2789087"/>
            <a:ext cx="487634" cy="369332"/>
          </a:xfrm>
          <a:prstGeom prst="rect">
            <a:avLst/>
          </a:prstGeom>
          <a:noFill/>
        </p:spPr>
        <p:txBody>
          <a:bodyPr wrap="none" rtlCol="0">
            <a:spAutoFit/>
          </a:bodyPr>
          <a:lstStyle/>
          <a:p>
            <a:r>
              <a:rPr lang="it-IT" i="1" dirty="0" smtClean="0">
                <a:solidFill>
                  <a:srgbClr val="FFFF00"/>
                </a:solidFill>
              </a:rPr>
              <a:t>N</a:t>
            </a:r>
            <a:r>
              <a:rPr lang="it-IT" i="1" baseline="-25000" dirty="0" smtClean="0">
                <a:solidFill>
                  <a:srgbClr val="FFFF00"/>
                </a:solidFill>
              </a:rPr>
              <a:t>cC</a:t>
            </a:r>
            <a:endParaRPr lang="it-IT" baseline="-25000" dirty="0">
              <a:solidFill>
                <a:srgbClr val="FFFF00"/>
              </a:solidFill>
            </a:endParaRPr>
          </a:p>
        </p:txBody>
      </p:sp>
      <p:sp>
        <p:nvSpPr>
          <p:cNvPr id="111" name="TextBox 110"/>
          <p:cNvSpPr txBox="1"/>
          <p:nvPr/>
        </p:nvSpPr>
        <p:spPr>
          <a:xfrm>
            <a:off x="4253046" y="2836842"/>
            <a:ext cx="163774" cy="307777"/>
          </a:xfrm>
          <a:prstGeom prst="rect">
            <a:avLst/>
          </a:prstGeom>
          <a:noFill/>
        </p:spPr>
        <p:txBody>
          <a:bodyPr wrap="square" rtlCol="0">
            <a:spAutoFit/>
          </a:bodyPr>
          <a:lstStyle/>
          <a:p>
            <a:r>
              <a:rPr lang="en-US" sz="1400" dirty="0" smtClean="0">
                <a:solidFill>
                  <a:srgbClr val="FFFF00"/>
                </a:solidFill>
              </a:rPr>
              <a:t>-</a:t>
            </a:r>
            <a:endParaRPr lang="it-IT" sz="1400" dirty="0">
              <a:solidFill>
                <a:srgbClr val="FFFF00"/>
              </a:solidFill>
            </a:endParaRPr>
          </a:p>
        </p:txBody>
      </p:sp>
      <p:sp>
        <p:nvSpPr>
          <p:cNvPr id="112" name="TextBox 111"/>
          <p:cNvSpPr txBox="1"/>
          <p:nvPr/>
        </p:nvSpPr>
        <p:spPr>
          <a:xfrm>
            <a:off x="2015543" y="3512987"/>
            <a:ext cx="494046" cy="369332"/>
          </a:xfrm>
          <a:prstGeom prst="rect">
            <a:avLst/>
          </a:prstGeom>
          <a:noFill/>
        </p:spPr>
        <p:txBody>
          <a:bodyPr wrap="none" rtlCol="0">
            <a:spAutoFit/>
          </a:bodyPr>
          <a:lstStyle/>
          <a:p>
            <a:r>
              <a:rPr lang="it-IT" i="1" dirty="0" smtClean="0">
                <a:solidFill>
                  <a:srgbClr val="FFFF00"/>
                </a:solidFill>
              </a:rPr>
              <a:t>N</a:t>
            </a:r>
            <a:r>
              <a:rPr lang="it-IT" i="1" baseline="-25000" dirty="0" smtClean="0">
                <a:solidFill>
                  <a:srgbClr val="FFFF00"/>
                </a:solidFill>
              </a:rPr>
              <a:t>bB</a:t>
            </a:r>
            <a:endParaRPr lang="it-IT" baseline="-25000" dirty="0">
              <a:solidFill>
                <a:srgbClr val="FFFF00"/>
              </a:solidFill>
            </a:endParaRPr>
          </a:p>
        </p:txBody>
      </p:sp>
      <p:sp>
        <p:nvSpPr>
          <p:cNvPr id="113" name="TextBox 112"/>
          <p:cNvSpPr txBox="1"/>
          <p:nvPr/>
        </p:nvSpPr>
        <p:spPr>
          <a:xfrm>
            <a:off x="2195646" y="3522642"/>
            <a:ext cx="163774" cy="307777"/>
          </a:xfrm>
          <a:prstGeom prst="rect">
            <a:avLst/>
          </a:prstGeom>
          <a:noFill/>
        </p:spPr>
        <p:txBody>
          <a:bodyPr wrap="square" rtlCol="0">
            <a:spAutoFit/>
          </a:bodyPr>
          <a:lstStyle/>
          <a:p>
            <a:r>
              <a:rPr lang="en-US" sz="1400" dirty="0" smtClean="0">
                <a:solidFill>
                  <a:srgbClr val="FFFF00"/>
                </a:solidFill>
              </a:rPr>
              <a:t>-</a:t>
            </a:r>
            <a:endParaRPr lang="it-IT" sz="1400" dirty="0">
              <a:solidFill>
                <a:srgbClr val="FFFF00"/>
              </a:solidFill>
            </a:endParaRPr>
          </a:p>
        </p:txBody>
      </p:sp>
      <p:cxnSp>
        <p:nvCxnSpPr>
          <p:cNvPr id="114" name="Straight Arrow Connector 113"/>
          <p:cNvCxnSpPr/>
          <p:nvPr/>
        </p:nvCxnSpPr>
        <p:spPr>
          <a:xfrm rot="5400000">
            <a:off x="2185922" y="3944208"/>
            <a:ext cx="680104" cy="220639"/>
          </a:xfrm>
          <a:prstGeom prst="straightConnector1">
            <a:avLst/>
          </a:prstGeom>
          <a:ln>
            <a:solidFill>
              <a:srgbClr val="FD315D"/>
            </a:solidFill>
            <a:tailEnd type="arrow"/>
          </a:ln>
        </p:spPr>
        <p:style>
          <a:lnRef idx="2">
            <a:schemeClr val="accent4"/>
          </a:lnRef>
          <a:fillRef idx="0">
            <a:schemeClr val="accent4"/>
          </a:fillRef>
          <a:effectRef idx="1">
            <a:schemeClr val="accent4"/>
          </a:effectRef>
          <a:fontRef idx="minor">
            <a:schemeClr val="tx1"/>
          </a:fontRef>
        </p:style>
      </p:cxnSp>
      <p:cxnSp>
        <p:nvCxnSpPr>
          <p:cNvPr id="116" name="Straight Arrow Connector 115"/>
          <p:cNvCxnSpPr/>
          <p:nvPr/>
        </p:nvCxnSpPr>
        <p:spPr>
          <a:xfrm flipV="1">
            <a:off x="2815989" y="3002507"/>
            <a:ext cx="486769" cy="427640"/>
          </a:xfrm>
          <a:prstGeom prst="straightConnector1">
            <a:avLst/>
          </a:prstGeom>
          <a:ln>
            <a:solidFill>
              <a:srgbClr val="FD315D"/>
            </a:solidFill>
            <a:tailEnd type="arrow"/>
          </a:ln>
        </p:spPr>
        <p:style>
          <a:lnRef idx="2">
            <a:schemeClr val="accent4"/>
          </a:lnRef>
          <a:fillRef idx="0">
            <a:schemeClr val="accent4"/>
          </a:fillRef>
          <a:effectRef idx="1">
            <a:schemeClr val="accent4"/>
          </a:effectRef>
          <a:fontRef idx="minor">
            <a:schemeClr val="tx1"/>
          </a:fontRef>
        </p:style>
      </p:cxnSp>
      <p:cxnSp>
        <p:nvCxnSpPr>
          <p:cNvPr id="118" name="Straight Arrow Connector 117"/>
          <p:cNvCxnSpPr>
            <a:endCxn id="98" idx="3"/>
          </p:cNvCxnSpPr>
          <p:nvPr/>
        </p:nvCxnSpPr>
        <p:spPr>
          <a:xfrm rot="16200000" flipV="1">
            <a:off x="2147968" y="2925896"/>
            <a:ext cx="580846" cy="400363"/>
          </a:xfrm>
          <a:prstGeom prst="straightConnector1">
            <a:avLst/>
          </a:prstGeom>
          <a:ln>
            <a:solidFill>
              <a:srgbClr val="FD315D"/>
            </a:solidFill>
            <a:tailEnd type="arrow"/>
          </a:ln>
        </p:spPr>
        <p:style>
          <a:lnRef idx="2">
            <a:schemeClr val="accent4"/>
          </a:lnRef>
          <a:fillRef idx="0">
            <a:schemeClr val="accent4"/>
          </a:fillRef>
          <a:effectRef idx="1">
            <a:schemeClr val="accent4"/>
          </a:effectRef>
          <a:fontRef idx="minor">
            <a:schemeClr val="tx1"/>
          </a:fontRef>
        </p:style>
      </p:cxnSp>
      <p:cxnSp>
        <p:nvCxnSpPr>
          <p:cNvPr id="126" name="Straight Arrow Connector 125"/>
          <p:cNvCxnSpPr/>
          <p:nvPr/>
        </p:nvCxnSpPr>
        <p:spPr>
          <a:xfrm rot="10800000">
            <a:off x="3878239" y="1762841"/>
            <a:ext cx="696037" cy="68234"/>
          </a:xfrm>
          <a:prstGeom prst="straightConnector1">
            <a:avLst/>
          </a:prstGeom>
          <a:ln>
            <a:solidFill>
              <a:srgbClr val="FD315D"/>
            </a:solidFill>
            <a:tailEnd type="arrow"/>
          </a:ln>
        </p:spPr>
        <p:style>
          <a:lnRef idx="2">
            <a:schemeClr val="accent4"/>
          </a:lnRef>
          <a:fillRef idx="0">
            <a:schemeClr val="accent4"/>
          </a:fillRef>
          <a:effectRef idx="1">
            <a:schemeClr val="accent4"/>
          </a:effectRef>
          <a:fontRef idx="minor">
            <a:schemeClr val="tx1"/>
          </a:fontRef>
        </p:style>
      </p:cxnSp>
      <p:cxnSp>
        <p:nvCxnSpPr>
          <p:cNvPr id="127" name="Straight Arrow Connector 126"/>
          <p:cNvCxnSpPr/>
          <p:nvPr/>
        </p:nvCxnSpPr>
        <p:spPr>
          <a:xfrm rot="10800000" flipV="1">
            <a:off x="4067033" y="1912960"/>
            <a:ext cx="534538" cy="475397"/>
          </a:xfrm>
          <a:prstGeom prst="straightConnector1">
            <a:avLst/>
          </a:prstGeom>
          <a:ln>
            <a:solidFill>
              <a:srgbClr val="FD315D"/>
            </a:solidFill>
            <a:tailEnd type="arrow"/>
          </a:ln>
        </p:spPr>
        <p:style>
          <a:lnRef idx="2">
            <a:schemeClr val="accent4"/>
          </a:lnRef>
          <a:fillRef idx="0">
            <a:schemeClr val="accent4"/>
          </a:fillRef>
          <a:effectRef idx="1">
            <a:schemeClr val="accent4"/>
          </a:effectRef>
          <a:fontRef idx="minor">
            <a:schemeClr val="tx1"/>
          </a:fontRef>
        </p:style>
      </p:cxnSp>
      <p:cxnSp>
        <p:nvCxnSpPr>
          <p:cNvPr id="130" name="Straight Arrow Connector 129"/>
          <p:cNvCxnSpPr/>
          <p:nvPr/>
        </p:nvCxnSpPr>
        <p:spPr>
          <a:xfrm rot="5400000">
            <a:off x="4394580" y="2415655"/>
            <a:ext cx="736979" cy="1588"/>
          </a:xfrm>
          <a:prstGeom prst="straightConnector1">
            <a:avLst/>
          </a:prstGeom>
          <a:ln>
            <a:solidFill>
              <a:srgbClr val="FD315D"/>
            </a:solidFill>
            <a:tailEnd type="arrow"/>
          </a:ln>
        </p:spPr>
        <p:style>
          <a:lnRef idx="2">
            <a:schemeClr val="accent4"/>
          </a:lnRef>
          <a:fillRef idx="0">
            <a:schemeClr val="accent4"/>
          </a:fillRef>
          <a:effectRef idx="1">
            <a:schemeClr val="accent4"/>
          </a:effectRef>
          <a:fontRef idx="minor">
            <a:schemeClr val="tx1"/>
          </a:fontRef>
        </p:style>
      </p:cxnSp>
      <p:sp>
        <p:nvSpPr>
          <p:cNvPr id="133" name="TextBox 132"/>
          <p:cNvSpPr txBox="1"/>
          <p:nvPr/>
        </p:nvSpPr>
        <p:spPr>
          <a:xfrm>
            <a:off x="2231406" y="4653883"/>
            <a:ext cx="505267" cy="369332"/>
          </a:xfrm>
          <a:prstGeom prst="rect">
            <a:avLst/>
          </a:prstGeom>
          <a:noFill/>
        </p:spPr>
        <p:txBody>
          <a:bodyPr wrap="none" rtlCol="0">
            <a:spAutoFit/>
          </a:bodyPr>
          <a:lstStyle/>
          <a:p>
            <a:r>
              <a:rPr lang="it-IT" i="1" dirty="0" smtClean="0">
                <a:solidFill>
                  <a:srgbClr val="FF0066"/>
                </a:solidFill>
              </a:rPr>
              <a:t>N</a:t>
            </a:r>
            <a:r>
              <a:rPr lang="it-IT" i="1" baseline="-25000" dirty="0" smtClean="0">
                <a:solidFill>
                  <a:srgbClr val="FF0066"/>
                </a:solidFill>
              </a:rPr>
              <a:t>C</a:t>
            </a:r>
            <a:r>
              <a:rPr lang="it-IT" baseline="-25000" dirty="0" smtClean="0">
                <a:solidFill>
                  <a:srgbClr val="FF0066"/>
                </a:solidFill>
              </a:rPr>
              <a:t>b</a:t>
            </a:r>
            <a:endParaRPr lang="it-IT" baseline="-25000" dirty="0">
              <a:solidFill>
                <a:srgbClr val="FF0066"/>
              </a:solidFill>
            </a:endParaRPr>
          </a:p>
        </p:txBody>
      </p:sp>
      <p:sp>
        <p:nvSpPr>
          <p:cNvPr id="134" name="TextBox 133"/>
          <p:cNvSpPr txBox="1"/>
          <p:nvPr/>
        </p:nvSpPr>
        <p:spPr>
          <a:xfrm>
            <a:off x="2472499" y="4649350"/>
            <a:ext cx="163774" cy="307777"/>
          </a:xfrm>
          <a:prstGeom prst="rect">
            <a:avLst/>
          </a:prstGeom>
          <a:noFill/>
        </p:spPr>
        <p:txBody>
          <a:bodyPr wrap="square" rtlCol="0">
            <a:spAutoFit/>
          </a:bodyPr>
          <a:lstStyle/>
          <a:p>
            <a:r>
              <a:rPr lang="en-US" sz="1400" dirty="0" smtClean="0">
                <a:solidFill>
                  <a:srgbClr val="FF0066"/>
                </a:solidFill>
              </a:rPr>
              <a:t>-</a:t>
            </a:r>
            <a:endParaRPr lang="it-IT" sz="1400" dirty="0">
              <a:solidFill>
                <a:srgbClr val="FF0066"/>
              </a:solidFill>
            </a:endParaRPr>
          </a:p>
        </p:txBody>
      </p:sp>
      <p:sp>
        <p:nvSpPr>
          <p:cNvPr id="136" name="TextBox 135"/>
          <p:cNvSpPr txBox="1"/>
          <p:nvPr/>
        </p:nvSpPr>
        <p:spPr>
          <a:xfrm>
            <a:off x="3148080" y="2417923"/>
            <a:ext cx="479618" cy="369332"/>
          </a:xfrm>
          <a:prstGeom prst="rect">
            <a:avLst/>
          </a:prstGeom>
          <a:noFill/>
        </p:spPr>
        <p:txBody>
          <a:bodyPr wrap="none" rtlCol="0">
            <a:spAutoFit/>
          </a:bodyPr>
          <a:lstStyle/>
          <a:p>
            <a:r>
              <a:rPr lang="it-IT" i="1" dirty="0" smtClean="0">
                <a:solidFill>
                  <a:srgbClr val="FF0066"/>
                </a:solidFill>
              </a:rPr>
              <a:t>N</a:t>
            </a:r>
            <a:r>
              <a:rPr lang="it-IT" i="1" baseline="-25000" dirty="0" smtClean="0">
                <a:solidFill>
                  <a:srgbClr val="FF0066"/>
                </a:solidFill>
              </a:rPr>
              <a:t>c</a:t>
            </a:r>
            <a:r>
              <a:rPr lang="it-IT" baseline="-25000" dirty="0" smtClean="0">
                <a:solidFill>
                  <a:srgbClr val="FF0066"/>
                </a:solidFill>
              </a:rPr>
              <a:t>b</a:t>
            </a:r>
            <a:endParaRPr lang="it-IT" baseline="-25000" dirty="0">
              <a:solidFill>
                <a:srgbClr val="FF0066"/>
              </a:solidFill>
            </a:endParaRPr>
          </a:p>
        </p:txBody>
      </p:sp>
      <p:sp>
        <p:nvSpPr>
          <p:cNvPr id="137" name="TextBox 136"/>
          <p:cNvSpPr txBox="1"/>
          <p:nvPr/>
        </p:nvSpPr>
        <p:spPr>
          <a:xfrm>
            <a:off x="3389173" y="2413390"/>
            <a:ext cx="163774" cy="307777"/>
          </a:xfrm>
          <a:prstGeom prst="rect">
            <a:avLst/>
          </a:prstGeom>
          <a:noFill/>
        </p:spPr>
        <p:txBody>
          <a:bodyPr wrap="square" rtlCol="0">
            <a:spAutoFit/>
          </a:bodyPr>
          <a:lstStyle/>
          <a:p>
            <a:r>
              <a:rPr lang="en-US" sz="1400" dirty="0" smtClean="0">
                <a:solidFill>
                  <a:srgbClr val="FF0066"/>
                </a:solidFill>
              </a:rPr>
              <a:t>-</a:t>
            </a:r>
            <a:endParaRPr lang="it-IT" sz="1400" dirty="0">
              <a:solidFill>
                <a:srgbClr val="FF0066"/>
              </a:solidFill>
            </a:endParaRPr>
          </a:p>
        </p:txBody>
      </p:sp>
      <p:sp>
        <p:nvSpPr>
          <p:cNvPr id="138" name="TextBox 137"/>
          <p:cNvSpPr txBox="1"/>
          <p:nvPr/>
        </p:nvSpPr>
        <p:spPr>
          <a:xfrm>
            <a:off x="3323205" y="2470254"/>
            <a:ext cx="163774" cy="307777"/>
          </a:xfrm>
          <a:prstGeom prst="rect">
            <a:avLst/>
          </a:prstGeom>
          <a:noFill/>
        </p:spPr>
        <p:txBody>
          <a:bodyPr wrap="square" rtlCol="0">
            <a:spAutoFit/>
          </a:bodyPr>
          <a:lstStyle/>
          <a:p>
            <a:r>
              <a:rPr lang="en-US" sz="1400" dirty="0" smtClean="0">
                <a:solidFill>
                  <a:srgbClr val="FF0066"/>
                </a:solidFill>
              </a:rPr>
              <a:t>-</a:t>
            </a:r>
            <a:endParaRPr lang="it-IT" sz="1400" dirty="0">
              <a:solidFill>
                <a:srgbClr val="FF0066"/>
              </a:solidFill>
            </a:endParaRPr>
          </a:p>
        </p:txBody>
      </p:sp>
      <p:sp>
        <p:nvSpPr>
          <p:cNvPr id="139" name="TextBox 138"/>
          <p:cNvSpPr txBox="1"/>
          <p:nvPr/>
        </p:nvSpPr>
        <p:spPr>
          <a:xfrm>
            <a:off x="4337728" y="3170835"/>
            <a:ext cx="482824" cy="369332"/>
          </a:xfrm>
          <a:prstGeom prst="rect">
            <a:avLst/>
          </a:prstGeom>
          <a:noFill/>
        </p:spPr>
        <p:txBody>
          <a:bodyPr wrap="none" rtlCol="0">
            <a:spAutoFit/>
          </a:bodyPr>
          <a:lstStyle/>
          <a:p>
            <a:r>
              <a:rPr lang="it-IT" i="1" dirty="0" smtClean="0">
                <a:solidFill>
                  <a:srgbClr val="FF0066"/>
                </a:solidFill>
              </a:rPr>
              <a:t>N</a:t>
            </a:r>
            <a:r>
              <a:rPr lang="it-IT" i="1" baseline="-25000" dirty="0" smtClean="0">
                <a:solidFill>
                  <a:srgbClr val="FF0066"/>
                </a:solidFill>
              </a:rPr>
              <a:t>cA</a:t>
            </a:r>
            <a:endParaRPr lang="it-IT" baseline="-25000" dirty="0">
              <a:solidFill>
                <a:srgbClr val="FF0066"/>
              </a:solidFill>
            </a:endParaRPr>
          </a:p>
        </p:txBody>
      </p:sp>
      <p:sp>
        <p:nvSpPr>
          <p:cNvPr id="140" name="TextBox 139"/>
          <p:cNvSpPr txBox="1"/>
          <p:nvPr/>
        </p:nvSpPr>
        <p:spPr>
          <a:xfrm>
            <a:off x="4512853" y="3223166"/>
            <a:ext cx="163774" cy="307777"/>
          </a:xfrm>
          <a:prstGeom prst="rect">
            <a:avLst/>
          </a:prstGeom>
          <a:noFill/>
        </p:spPr>
        <p:txBody>
          <a:bodyPr wrap="square" rtlCol="0">
            <a:spAutoFit/>
          </a:bodyPr>
          <a:lstStyle/>
          <a:p>
            <a:r>
              <a:rPr lang="en-US" sz="1400" dirty="0" smtClean="0">
                <a:solidFill>
                  <a:srgbClr val="FF0066"/>
                </a:solidFill>
              </a:rPr>
              <a:t>-</a:t>
            </a:r>
            <a:endParaRPr lang="it-IT" sz="1400" dirty="0">
              <a:solidFill>
                <a:srgbClr val="FF0066"/>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8056" y="587975"/>
            <a:ext cx="7498080" cy="5362452"/>
          </a:xfrm>
        </p:spPr>
        <p:txBody>
          <a:bodyPr>
            <a:normAutofit/>
          </a:bodyPr>
          <a:lstStyle/>
          <a:p>
            <a:pPr>
              <a:buFont typeface="Wingdings" pitchFamily="2" charset="2"/>
              <a:buChar char="v"/>
            </a:pPr>
            <a:r>
              <a:rPr lang="en-US" sz="2000" dirty="0" smtClean="0"/>
              <a:t>Assuming vertical loading</a:t>
            </a:r>
          </a:p>
          <a:p>
            <a:pPr>
              <a:buNone/>
            </a:pPr>
            <a:r>
              <a:rPr lang="en-US" sz="1900" dirty="0" smtClean="0"/>
              <a:t>     </a:t>
            </a:r>
            <a:r>
              <a:rPr lang="en-US" sz="1900" u="sng" dirty="0" err="1" smtClean="0"/>
              <a:t>F</a:t>
            </a:r>
            <a:r>
              <a:rPr lang="en-US" sz="1900" baseline="-25000" dirty="0" err="1" smtClean="0"/>
              <a:t>a</a:t>
            </a:r>
            <a:r>
              <a:rPr lang="en-US" sz="1900" dirty="0" smtClean="0"/>
              <a:t>= {0 , 0 , -</a:t>
            </a:r>
            <a:r>
              <a:rPr lang="en-US" sz="1900" dirty="0" err="1" smtClean="0"/>
              <a:t>F</a:t>
            </a:r>
            <a:r>
              <a:rPr lang="en-US" sz="1900" baseline="-25000" dirty="0" err="1" smtClean="0"/>
              <a:t>a</a:t>
            </a:r>
            <a:r>
              <a:rPr lang="en-US" sz="1900" dirty="0" smtClean="0"/>
              <a:t>}  , </a:t>
            </a:r>
            <a:r>
              <a:rPr lang="en-US" sz="1900" u="sng" dirty="0" err="1" smtClean="0"/>
              <a:t>F</a:t>
            </a:r>
            <a:r>
              <a:rPr lang="en-US" sz="1900" u="sng" baseline="-25000" dirty="0" err="1" smtClean="0"/>
              <a:t>b</a:t>
            </a:r>
            <a:r>
              <a:rPr lang="en-US" sz="1900" dirty="0" smtClean="0"/>
              <a:t>= {0 , 0 , -</a:t>
            </a:r>
            <a:r>
              <a:rPr lang="en-US" sz="1900" dirty="0" err="1" smtClean="0"/>
              <a:t>F</a:t>
            </a:r>
            <a:r>
              <a:rPr lang="en-US" sz="1900" baseline="-25000" dirty="0" err="1" smtClean="0"/>
              <a:t>b</a:t>
            </a:r>
            <a:r>
              <a:rPr lang="en-US" sz="1900" dirty="0" smtClean="0"/>
              <a:t>} </a:t>
            </a:r>
            <a:r>
              <a:rPr lang="en-US" sz="1800" dirty="0" smtClean="0"/>
              <a:t>, </a:t>
            </a:r>
            <a:r>
              <a:rPr lang="en-US" sz="1800" u="sng" dirty="0" err="1" smtClean="0"/>
              <a:t>F</a:t>
            </a:r>
            <a:r>
              <a:rPr lang="en-US" sz="1800" u="sng" baseline="-25000" dirty="0" err="1" smtClean="0"/>
              <a:t>c</a:t>
            </a:r>
            <a:r>
              <a:rPr lang="en-US" sz="1800" dirty="0" smtClean="0"/>
              <a:t>= {0 , 0 , -</a:t>
            </a:r>
            <a:r>
              <a:rPr lang="en-US" sz="1800" dirty="0" err="1" smtClean="0"/>
              <a:t>F</a:t>
            </a:r>
            <a:r>
              <a:rPr lang="en-US" sz="1800" baseline="-25000" dirty="0" err="1" smtClean="0"/>
              <a:t>c</a:t>
            </a:r>
            <a:r>
              <a:rPr lang="en-US" sz="1800" dirty="0" smtClean="0"/>
              <a:t>}</a:t>
            </a:r>
          </a:p>
          <a:p>
            <a:pPr>
              <a:buNone/>
            </a:pPr>
            <a:endParaRPr lang="en-US" sz="1800" baseline="-25000" dirty="0" smtClean="0"/>
          </a:p>
          <a:p>
            <a:pPr>
              <a:buNone/>
            </a:pPr>
            <a:r>
              <a:rPr lang="en-US" sz="1800" dirty="0" smtClean="0"/>
              <a:t>     and elastic behavior of the cross-cables </a:t>
            </a:r>
          </a:p>
          <a:p>
            <a:pPr>
              <a:buNone/>
            </a:pPr>
            <a:endParaRPr lang="en-US" sz="1800" baseline="-25000" dirty="0" smtClean="0"/>
          </a:p>
          <a:p>
            <a:pPr>
              <a:buNone/>
            </a:pPr>
            <a:endParaRPr lang="en-US" sz="1800" baseline="-25000" dirty="0" smtClean="0"/>
          </a:p>
          <a:p>
            <a:pPr>
              <a:buNone/>
            </a:pPr>
            <a:endParaRPr lang="en-US" sz="1800" baseline="-25000" dirty="0" smtClean="0"/>
          </a:p>
          <a:p>
            <a:pPr>
              <a:buNone/>
            </a:pPr>
            <a:r>
              <a:rPr lang="en-US" sz="1800" dirty="0" smtClean="0"/>
              <a:t>     we can solve                  (9 scalar equations) for</a:t>
            </a:r>
          </a:p>
          <a:p>
            <a:pPr>
              <a:buNone/>
            </a:pPr>
            <a:endParaRPr lang="en-US" sz="1800" dirty="0" smtClean="0"/>
          </a:p>
          <a:p>
            <a:pPr>
              <a:buNone/>
            </a:pPr>
            <a:endParaRPr lang="en-US" sz="1800" dirty="0" smtClean="0"/>
          </a:p>
          <a:p>
            <a:pPr>
              <a:buNone/>
            </a:pPr>
            <a:r>
              <a:rPr lang="en-US" sz="1800" dirty="0" smtClean="0"/>
              <a:t>    In particular, by setting                  we obtain the overall force </a:t>
            </a:r>
            <a:r>
              <a:rPr lang="en-US" sz="1800" dirty="0" err="1" smtClean="0"/>
              <a:t>vs</a:t>
            </a:r>
            <a:r>
              <a:rPr lang="en-US" sz="1800" dirty="0" smtClean="0"/>
              <a:t> height relationship  as :</a:t>
            </a:r>
          </a:p>
          <a:p>
            <a:pPr>
              <a:buNone/>
            </a:pPr>
            <a:endParaRPr/>
          </a:p>
          <a:p>
            <a:pPr>
              <a:buNone/>
            </a:pPr>
            <a:endParaRPr/>
          </a:p>
          <a:p>
            <a:pPr>
              <a:buNone/>
            </a:pPr>
            <a:endParaRPr lang="en-US" sz="1800" dirty="0" smtClean="0"/>
          </a:p>
          <a:p>
            <a:pPr>
              <a:buNone/>
            </a:pPr>
            <a:endParaRPr lang="en-US" sz="1900" b="1" i="1" baseline="-25000" dirty="0" smtClean="0"/>
          </a:p>
        </p:txBody>
      </p:sp>
      <p:graphicFrame>
        <p:nvGraphicFramePr>
          <p:cNvPr id="4" name="Object 3"/>
          <p:cNvGraphicFramePr>
            <a:graphicFrameLocks noChangeAspect="1"/>
          </p:cNvGraphicFramePr>
          <p:nvPr/>
        </p:nvGraphicFramePr>
        <p:xfrm>
          <a:off x="1561246" y="2072754"/>
          <a:ext cx="3541309" cy="452082"/>
        </p:xfrm>
        <a:graphic>
          <a:graphicData uri="http://schemas.openxmlformats.org/presentationml/2006/ole">
            <p:oleObj spid="_x0000_s179202" name="Equation" r:id="rId3" imgW="7315200" imgH="939800" progId="Equation.3">
              <p:embed/>
            </p:oleObj>
          </a:graphicData>
        </a:graphic>
      </p:graphicFrame>
      <p:graphicFrame>
        <p:nvGraphicFramePr>
          <p:cNvPr id="220163" name="Object 3"/>
          <p:cNvGraphicFramePr>
            <a:graphicFrameLocks noChangeAspect="1"/>
          </p:cNvGraphicFramePr>
          <p:nvPr/>
        </p:nvGraphicFramePr>
        <p:xfrm>
          <a:off x="2856122" y="2714249"/>
          <a:ext cx="979487" cy="384175"/>
        </p:xfrm>
        <a:graphic>
          <a:graphicData uri="http://schemas.openxmlformats.org/presentationml/2006/ole">
            <p:oleObj spid="_x0000_s179203" name="Equation" r:id="rId4" imgW="7315200" imgH="2857500" progId="Equation.3">
              <p:embed/>
            </p:oleObj>
          </a:graphicData>
        </a:graphic>
      </p:graphicFrame>
      <p:graphicFrame>
        <p:nvGraphicFramePr>
          <p:cNvPr id="9" name="Object 8"/>
          <p:cNvGraphicFramePr>
            <a:graphicFrameLocks noChangeAspect="1"/>
          </p:cNvGraphicFramePr>
          <p:nvPr/>
        </p:nvGraphicFramePr>
        <p:xfrm>
          <a:off x="6145460" y="2728537"/>
          <a:ext cx="2582863" cy="396875"/>
        </p:xfrm>
        <a:graphic>
          <a:graphicData uri="http://schemas.openxmlformats.org/presentationml/2006/ole">
            <p:oleObj spid="_x0000_s179204" name="Equation" r:id="rId5" imgW="7315200" imgH="1130300" progId="Equation.3">
              <p:embed/>
            </p:oleObj>
          </a:graphicData>
        </a:graphic>
      </p:graphicFrame>
      <p:graphicFrame>
        <p:nvGraphicFramePr>
          <p:cNvPr id="10" name="Object 9"/>
          <p:cNvGraphicFramePr>
            <a:graphicFrameLocks noChangeAspect="1"/>
          </p:cNvGraphicFramePr>
          <p:nvPr/>
        </p:nvGraphicFramePr>
        <p:xfrm>
          <a:off x="1574418" y="3178223"/>
          <a:ext cx="1450074" cy="383843"/>
        </p:xfrm>
        <a:graphic>
          <a:graphicData uri="http://schemas.openxmlformats.org/presentationml/2006/ole">
            <p:oleObj spid="_x0000_s179205" name="Equation" r:id="rId6" imgW="7315200" imgH="1930400" progId="Equation.3">
              <p:embed/>
            </p:oleObj>
          </a:graphicData>
        </a:graphic>
      </p:graphicFrame>
      <p:graphicFrame>
        <p:nvGraphicFramePr>
          <p:cNvPr id="220169" name="Object 9"/>
          <p:cNvGraphicFramePr>
            <a:graphicFrameLocks noChangeAspect="1"/>
          </p:cNvGraphicFramePr>
          <p:nvPr/>
        </p:nvGraphicFramePr>
        <p:xfrm>
          <a:off x="3669494" y="3791501"/>
          <a:ext cx="1025335" cy="365780"/>
        </p:xfrm>
        <a:graphic>
          <a:graphicData uri="http://schemas.openxmlformats.org/presentationml/2006/ole">
            <p:oleObj spid="_x0000_s179206" name="Equation" r:id="rId7" imgW="7315200" imgH="2603500" progId="Equation.3">
              <p:embed/>
            </p:oleObj>
          </a:graphicData>
        </a:graphic>
      </p:graphicFrame>
      <p:graphicFrame>
        <p:nvGraphicFramePr>
          <p:cNvPr id="12" name="Object 11"/>
          <p:cNvGraphicFramePr>
            <a:graphicFrameLocks noChangeAspect="1"/>
          </p:cNvGraphicFramePr>
          <p:nvPr/>
        </p:nvGraphicFramePr>
        <p:xfrm>
          <a:off x="1557740" y="4529352"/>
          <a:ext cx="3268268" cy="397492"/>
        </p:xfrm>
        <a:graphic>
          <a:graphicData uri="http://schemas.openxmlformats.org/presentationml/2006/ole">
            <p:oleObj spid="_x0000_s179207" name="Equation" r:id="rId8" imgW="7315200" imgH="889000" progId="Equation.3">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ChangeAspect="1"/>
          </p:cNvGraphicFramePr>
          <p:nvPr/>
        </p:nvGraphicFramePr>
        <p:xfrm>
          <a:off x="3429000" y="1335200"/>
          <a:ext cx="2949677" cy="914400"/>
        </p:xfrm>
        <a:graphic>
          <a:graphicData uri="http://schemas.openxmlformats.org/presentationml/2006/ole">
            <p:oleObj spid="_x0000_s180226" name="Equation" r:id="rId3" imgW="7315200" imgH="2273300" progId="Equation.3">
              <p:embed/>
            </p:oleObj>
          </a:graphicData>
        </a:graphic>
      </p:graphicFrame>
      <p:sp>
        <p:nvSpPr>
          <p:cNvPr id="11" name="Title 1"/>
          <p:cNvSpPr>
            <a:spLocks noGrp="1"/>
          </p:cNvSpPr>
          <p:nvPr>
            <p:ph type="title"/>
          </p:nvPr>
        </p:nvSpPr>
        <p:spPr>
          <a:xfrm>
            <a:off x="807720" y="233812"/>
            <a:ext cx="8336280" cy="762000"/>
          </a:xfrm>
        </p:spPr>
        <p:txBody>
          <a:bodyPr>
            <a:normAutofit fontScale="90000"/>
          </a:bodyPr>
          <a:lstStyle/>
          <a:p>
            <a:pPr algn="ctr"/>
            <a:r>
              <a:rPr lang="en-US" sz="2700" dirty="0" smtClean="0"/>
              <a:t>2.3.2 </a:t>
            </a:r>
            <a:r>
              <a:rPr lang="en-US" sz="2700" u="sng" dirty="0" smtClean="0"/>
              <a:t>Energetic approach</a:t>
            </a:r>
            <a:r>
              <a:rPr lang="en-US" sz="3600" dirty="0" smtClean="0"/>
              <a:t/>
            </a:r>
            <a:br>
              <a:rPr lang="en-US" sz="3600" dirty="0" smtClean="0"/>
            </a:br>
            <a:endParaRPr lang="en-US" sz="3600" dirty="0"/>
          </a:p>
        </p:txBody>
      </p:sp>
      <p:sp>
        <p:nvSpPr>
          <p:cNvPr id="12" name="TextBox 11"/>
          <p:cNvSpPr txBox="1"/>
          <p:nvPr/>
        </p:nvSpPr>
        <p:spPr>
          <a:xfrm>
            <a:off x="1219200" y="954200"/>
            <a:ext cx="2590800" cy="430887"/>
          </a:xfrm>
          <a:prstGeom prst="rect">
            <a:avLst/>
          </a:prstGeom>
          <a:noFill/>
        </p:spPr>
        <p:txBody>
          <a:bodyPr wrap="square" rtlCol="0">
            <a:spAutoFit/>
          </a:bodyPr>
          <a:lstStyle/>
          <a:p>
            <a:pPr>
              <a:buFont typeface="Arial" pitchFamily="34" charset="0"/>
              <a:buChar char="•"/>
            </a:pPr>
            <a:r>
              <a:rPr lang="en-US" sz="2200" dirty="0" smtClean="0"/>
              <a:t>  Elastic energy</a:t>
            </a:r>
            <a:endParaRPr lang="en-US" sz="2200" dirty="0"/>
          </a:p>
        </p:txBody>
      </p:sp>
      <p:sp>
        <p:nvSpPr>
          <p:cNvPr id="14" name="TextBox 13"/>
          <p:cNvSpPr txBox="1"/>
          <p:nvPr/>
        </p:nvSpPr>
        <p:spPr>
          <a:xfrm>
            <a:off x="1219200" y="3011600"/>
            <a:ext cx="2590800" cy="430887"/>
          </a:xfrm>
          <a:prstGeom prst="rect">
            <a:avLst/>
          </a:prstGeom>
          <a:noFill/>
        </p:spPr>
        <p:txBody>
          <a:bodyPr wrap="square" rtlCol="0">
            <a:spAutoFit/>
          </a:bodyPr>
          <a:lstStyle/>
          <a:p>
            <a:pPr>
              <a:buFont typeface="Arial" pitchFamily="34" charset="0"/>
              <a:buChar char="•"/>
            </a:pPr>
            <a:r>
              <a:rPr lang="en-US" sz="2200" dirty="0" smtClean="0"/>
              <a:t>  Torque</a:t>
            </a:r>
            <a:endParaRPr lang="en-US" sz="2200" dirty="0"/>
          </a:p>
        </p:txBody>
      </p:sp>
      <p:graphicFrame>
        <p:nvGraphicFramePr>
          <p:cNvPr id="33799" name="Object 7"/>
          <p:cNvGraphicFramePr>
            <a:graphicFrameLocks noChangeAspect="1"/>
          </p:cNvGraphicFramePr>
          <p:nvPr/>
        </p:nvGraphicFramePr>
        <p:xfrm>
          <a:off x="2895600" y="3468800"/>
          <a:ext cx="4291012" cy="909638"/>
        </p:xfrm>
        <a:graphic>
          <a:graphicData uri="http://schemas.openxmlformats.org/presentationml/2006/ole">
            <p:oleObj spid="_x0000_s180227" name="Equation" r:id="rId4" imgW="7315200" imgH="1549400" progId="Equation.3">
              <p:embed/>
            </p:oleObj>
          </a:graphicData>
        </a:graphic>
      </p:graphicFrame>
      <p:sp>
        <p:nvSpPr>
          <p:cNvPr id="15" name="TextBox 14"/>
          <p:cNvSpPr txBox="1"/>
          <p:nvPr/>
        </p:nvSpPr>
        <p:spPr>
          <a:xfrm>
            <a:off x="1219200" y="4611800"/>
            <a:ext cx="7848600" cy="430887"/>
          </a:xfrm>
          <a:prstGeom prst="rect">
            <a:avLst/>
          </a:prstGeom>
          <a:noFill/>
        </p:spPr>
        <p:txBody>
          <a:bodyPr wrap="square" rtlCol="0">
            <a:spAutoFit/>
          </a:bodyPr>
          <a:lstStyle/>
          <a:p>
            <a:pPr>
              <a:buFont typeface="Arial" pitchFamily="34" charset="0"/>
              <a:buChar char="•"/>
            </a:pPr>
            <a:r>
              <a:rPr lang="en-US" sz="2200" dirty="0" smtClean="0"/>
              <a:t>  Axial force (assuming as positive compressive forces)</a:t>
            </a:r>
            <a:endParaRPr lang="en-US" sz="2200" dirty="0"/>
          </a:p>
        </p:txBody>
      </p:sp>
      <p:graphicFrame>
        <p:nvGraphicFramePr>
          <p:cNvPr id="33800" name="Object 8"/>
          <p:cNvGraphicFramePr>
            <a:graphicFrameLocks noChangeAspect="1"/>
          </p:cNvGraphicFramePr>
          <p:nvPr/>
        </p:nvGraphicFramePr>
        <p:xfrm>
          <a:off x="2608263" y="5297600"/>
          <a:ext cx="4618037" cy="862013"/>
        </p:xfrm>
        <a:graphic>
          <a:graphicData uri="http://schemas.openxmlformats.org/presentationml/2006/ole">
            <p:oleObj spid="_x0000_s180228" name="Equazione" r:id="rId5" imgW="7315200" imgH="1358900" progId="Equation.3">
              <p:embed/>
            </p:oleObj>
          </a:graphicData>
        </a:graphic>
      </p:graphicFrame>
      <p:grpSp>
        <p:nvGrpSpPr>
          <p:cNvPr id="2" name="Gruppo 15"/>
          <p:cNvGrpSpPr/>
          <p:nvPr/>
        </p:nvGrpSpPr>
        <p:grpSpPr>
          <a:xfrm>
            <a:off x="1447800" y="2275000"/>
            <a:ext cx="7772400" cy="454025"/>
            <a:chOff x="1447800" y="2616200"/>
            <a:chExt cx="7772400" cy="454025"/>
          </a:xfrm>
        </p:grpSpPr>
        <p:sp>
          <p:nvSpPr>
            <p:cNvPr id="13" name="Rectangle 12"/>
            <p:cNvSpPr/>
            <p:nvPr/>
          </p:nvSpPr>
          <p:spPr>
            <a:xfrm>
              <a:off x="1447800" y="2667000"/>
              <a:ext cx="7772400" cy="369332"/>
            </a:xfrm>
            <a:prstGeom prst="rect">
              <a:avLst/>
            </a:prstGeom>
          </p:spPr>
          <p:txBody>
            <a:bodyPr wrap="square">
              <a:spAutoFit/>
            </a:bodyPr>
            <a:lstStyle/>
            <a:p>
              <a:pPr>
                <a:spcBef>
                  <a:spcPct val="0"/>
                </a:spcBef>
              </a:pP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By using (1) and (2) we can express U as a function of </a:t>
              </a: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sym typeface="Mathematica1"/>
                </a:rPr>
                <a:t> or h</a:t>
              </a:r>
              <a:endPar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graphicFrame>
          <p:nvGraphicFramePr>
            <p:cNvPr id="33801" name="Object 9"/>
            <p:cNvGraphicFramePr>
              <a:graphicFrameLocks noChangeAspect="1"/>
            </p:cNvGraphicFramePr>
            <p:nvPr/>
          </p:nvGraphicFramePr>
          <p:xfrm>
            <a:off x="6521450" y="2616200"/>
            <a:ext cx="273050" cy="454025"/>
          </p:xfrm>
          <a:graphic>
            <a:graphicData uri="http://schemas.openxmlformats.org/presentationml/2006/ole">
              <p:oleObj spid="_x0000_s180229" name="Equazione" r:id="rId6" imgW="4064000" imgH="6502400" progId="Equation.3">
                <p:embed/>
              </p:oleObj>
            </a:graphicData>
          </a:graphic>
        </p:graphicFrame>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 y="282301"/>
            <a:ext cx="8336280" cy="1104900"/>
          </a:xfrm>
        </p:spPr>
        <p:txBody>
          <a:bodyPr>
            <a:normAutofit fontScale="90000"/>
          </a:bodyPr>
          <a:lstStyle/>
          <a:p>
            <a:pPr algn="ctr"/>
            <a:r>
              <a:rPr lang="en-US" sz="3600" dirty="0" smtClean="0">
                <a:sym typeface="Mathematica1"/>
              </a:rPr>
              <a:t>2.4  </a:t>
            </a:r>
            <a:r>
              <a:rPr lang="en-US" sz="3600" dirty="0" smtClean="0"/>
              <a:t>Equilibrium values of the twist angle</a:t>
            </a:r>
            <a:r>
              <a:rPr lang="en-US" sz="3600" dirty="0" smtClean="0">
                <a:sym typeface="Mathematica1"/>
              </a:rPr>
              <a:t>, prism height and cable length </a:t>
            </a:r>
            <a:r>
              <a:rPr lang="en-US" sz="3600" dirty="0" smtClean="0"/>
              <a:t/>
            </a:r>
            <a:br>
              <a:rPr lang="en-US" sz="3600" dirty="0" smtClean="0"/>
            </a:br>
            <a:endParaRPr lang="en-US" sz="3600" dirty="0"/>
          </a:p>
        </p:txBody>
      </p:sp>
      <p:graphicFrame>
        <p:nvGraphicFramePr>
          <p:cNvPr id="11" name="Object 10"/>
          <p:cNvGraphicFramePr>
            <a:graphicFrameLocks noChangeAspect="1"/>
          </p:cNvGraphicFramePr>
          <p:nvPr/>
        </p:nvGraphicFramePr>
        <p:xfrm>
          <a:off x="1618520" y="5077437"/>
          <a:ext cx="2692400" cy="519911"/>
        </p:xfrm>
        <a:graphic>
          <a:graphicData uri="http://schemas.openxmlformats.org/presentationml/2006/ole">
            <p:oleObj spid="_x0000_s181251" name="Equation" r:id="rId3" imgW="0" imgH="0" progId="Equation.3">
              <p:embed/>
            </p:oleObj>
          </a:graphicData>
        </a:graphic>
      </p:graphicFrame>
      <p:graphicFrame>
        <p:nvGraphicFramePr>
          <p:cNvPr id="16394" name="Object 10"/>
          <p:cNvGraphicFramePr>
            <a:graphicFrameLocks noChangeAspect="1"/>
          </p:cNvGraphicFramePr>
          <p:nvPr/>
        </p:nvGraphicFramePr>
        <p:xfrm>
          <a:off x="1407589" y="5953992"/>
          <a:ext cx="2924077" cy="566712"/>
        </p:xfrm>
        <a:graphic>
          <a:graphicData uri="http://schemas.openxmlformats.org/presentationml/2006/ole">
            <p:oleObj spid="_x0000_s181253" name="Equation" r:id="rId4" imgW="7315200" imgH="1727200" progId="Equation.3">
              <p:embed/>
            </p:oleObj>
          </a:graphicData>
        </a:graphic>
      </p:graphicFrame>
      <p:sp>
        <p:nvSpPr>
          <p:cNvPr id="25" name="TextBox 24"/>
          <p:cNvSpPr txBox="1"/>
          <p:nvPr/>
        </p:nvSpPr>
        <p:spPr>
          <a:xfrm>
            <a:off x="1178256" y="3675416"/>
            <a:ext cx="5791200" cy="400110"/>
          </a:xfrm>
          <a:prstGeom prst="rect">
            <a:avLst/>
          </a:prstGeom>
          <a:noFill/>
        </p:spPr>
        <p:txBody>
          <a:bodyPr wrap="square" rtlCol="0">
            <a:spAutoFit/>
          </a:bodyPr>
          <a:lstStyle/>
          <a:p>
            <a:r>
              <a:rPr lang="en-US" sz="2000" dirty="0" smtClean="0"/>
              <a:t>By solving (3), we get</a:t>
            </a:r>
            <a:endParaRPr lang="en-US" dirty="0"/>
          </a:p>
        </p:txBody>
      </p:sp>
      <p:graphicFrame>
        <p:nvGraphicFramePr>
          <p:cNvPr id="28" name="Object 27"/>
          <p:cNvGraphicFramePr>
            <a:graphicFrameLocks noChangeAspect="1"/>
          </p:cNvGraphicFramePr>
          <p:nvPr/>
        </p:nvGraphicFramePr>
        <p:xfrm>
          <a:off x="1518913" y="4283331"/>
          <a:ext cx="1949823" cy="777802"/>
        </p:xfrm>
        <a:graphic>
          <a:graphicData uri="http://schemas.openxmlformats.org/presentationml/2006/ole">
            <p:oleObj spid="_x0000_s181257" name="Equation" r:id="rId5" imgW="7315200" imgH="3022600" progId="Equation.3">
              <p:embed/>
            </p:oleObj>
          </a:graphicData>
        </a:graphic>
      </p:graphicFrame>
      <p:graphicFrame>
        <p:nvGraphicFramePr>
          <p:cNvPr id="38922" name="Object 10"/>
          <p:cNvGraphicFramePr>
            <a:graphicFrameLocks noChangeAspect="1"/>
          </p:cNvGraphicFramePr>
          <p:nvPr/>
        </p:nvGraphicFramePr>
        <p:xfrm>
          <a:off x="4454856" y="2634016"/>
          <a:ext cx="2058988" cy="862012"/>
        </p:xfrm>
        <a:graphic>
          <a:graphicData uri="http://schemas.openxmlformats.org/presentationml/2006/ole">
            <p:oleObj spid="_x0000_s181255" name="Equation" r:id="rId6" imgW="7315200" imgH="3060700" progId="Equation.3">
              <p:embed/>
            </p:oleObj>
          </a:graphicData>
        </a:graphic>
      </p:graphicFrame>
      <p:graphicFrame>
        <p:nvGraphicFramePr>
          <p:cNvPr id="38928" name="Object 10"/>
          <p:cNvGraphicFramePr>
            <a:graphicFrameLocks noChangeAspect="1"/>
          </p:cNvGraphicFramePr>
          <p:nvPr/>
        </p:nvGraphicFramePr>
        <p:xfrm>
          <a:off x="1435946" y="5262036"/>
          <a:ext cx="3798496" cy="521563"/>
        </p:xfrm>
        <a:graphic>
          <a:graphicData uri="http://schemas.openxmlformats.org/presentationml/2006/ole">
            <p:oleObj spid="_x0000_s181259" name="Equation" r:id="rId7" imgW="7315200" imgH="1219200" progId="Equation.3">
              <p:embed/>
            </p:oleObj>
          </a:graphicData>
        </a:graphic>
      </p:graphicFrame>
      <p:grpSp>
        <p:nvGrpSpPr>
          <p:cNvPr id="3" name="Gruppo 20"/>
          <p:cNvGrpSpPr/>
          <p:nvPr/>
        </p:nvGrpSpPr>
        <p:grpSpPr>
          <a:xfrm>
            <a:off x="1775160" y="1414816"/>
            <a:ext cx="6178460" cy="2025650"/>
            <a:chOff x="1816104" y="1524000"/>
            <a:chExt cx="6178460" cy="2025650"/>
          </a:xfrm>
        </p:grpSpPr>
        <p:graphicFrame>
          <p:nvGraphicFramePr>
            <p:cNvPr id="7" name="Object 6"/>
            <p:cNvGraphicFramePr>
              <a:graphicFrameLocks noChangeAspect="1"/>
            </p:cNvGraphicFramePr>
            <p:nvPr/>
          </p:nvGraphicFramePr>
          <p:xfrm>
            <a:off x="4514850" y="3321050"/>
            <a:ext cx="114300" cy="215900"/>
          </p:xfrm>
          <a:graphic>
            <a:graphicData uri="http://schemas.openxmlformats.org/presentationml/2006/ole">
              <p:oleObj spid="_x0000_s181250" name="Equation" r:id="rId8" imgW="3657600" imgH="6908800" progId="Equation.3">
                <p:embed/>
              </p:oleObj>
            </a:graphicData>
          </a:graphic>
        </p:graphicFrame>
        <p:graphicFrame>
          <p:nvGraphicFramePr>
            <p:cNvPr id="12" name="Object 11"/>
            <p:cNvGraphicFramePr>
              <a:graphicFrameLocks noChangeAspect="1"/>
            </p:cNvGraphicFramePr>
            <p:nvPr/>
          </p:nvGraphicFramePr>
          <p:xfrm>
            <a:off x="4514850" y="3321050"/>
            <a:ext cx="114300" cy="215900"/>
          </p:xfrm>
          <a:graphic>
            <a:graphicData uri="http://schemas.openxmlformats.org/presentationml/2006/ole">
              <p:oleObj spid="_x0000_s181252" name="Equation" r:id="rId9" imgW="3657600" imgH="6908800" progId="Equation.3">
                <p:embed/>
              </p:oleObj>
            </a:graphicData>
          </a:graphic>
        </p:graphicFrame>
        <p:sp>
          <p:nvSpPr>
            <p:cNvPr id="19" name="TextBox 18"/>
            <p:cNvSpPr txBox="1"/>
            <p:nvPr/>
          </p:nvSpPr>
          <p:spPr>
            <a:xfrm>
              <a:off x="7543800" y="1752600"/>
              <a:ext cx="450764" cy="369332"/>
            </a:xfrm>
            <a:prstGeom prst="rect">
              <a:avLst/>
            </a:prstGeom>
            <a:noFill/>
          </p:spPr>
          <p:txBody>
            <a:bodyPr wrap="none" rtlCol="0">
              <a:spAutoFit/>
            </a:bodyPr>
            <a:lstStyle/>
            <a:p>
              <a:r>
                <a:rPr lang="en-US" dirty="0" smtClean="0"/>
                <a:t>(3)</a:t>
              </a:r>
              <a:endParaRPr lang="en-US" dirty="0"/>
            </a:p>
          </p:txBody>
        </p:sp>
        <p:sp>
          <p:nvSpPr>
            <p:cNvPr id="20" name="TextBox 19"/>
            <p:cNvSpPr txBox="1"/>
            <p:nvPr/>
          </p:nvSpPr>
          <p:spPr>
            <a:xfrm>
              <a:off x="7543800" y="2971800"/>
              <a:ext cx="450764" cy="369332"/>
            </a:xfrm>
            <a:prstGeom prst="rect">
              <a:avLst/>
            </a:prstGeom>
            <a:noFill/>
          </p:spPr>
          <p:txBody>
            <a:bodyPr wrap="none" rtlCol="0">
              <a:spAutoFit/>
            </a:bodyPr>
            <a:lstStyle/>
            <a:p>
              <a:r>
                <a:rPr lang="en-US" dirty="0" smtClean="0"/>
                <a:t>(4)</a:t>
              </a:r>
              <a:endParaRPr lang="en-US" dirty="0"/>
            </a:p>
          </p:txBody>
        </p:sp>
        <p:graphicFrame>
          <p:nvGraphicFramePr>
            <p:cNvPr id="23" name="Object 22"/>
            <p:cNvGraphicFramePr>
              <a:graphicFrameLocks noChangeAspect="1"/>
            </p:cNvGraphicFramePr>
            <p:nvPr/>
          </p:nvGraphicFramePr>
          <p:xfrm>
            <a:off x="4495800" y="1524000"/>
            <a:ext cx="2155825" cy="909638"/>
          </p:xfrm>
          <a:graphic>
            <a:graphicData uri="http://schemas.openxmlformats.org/presentationml/2006/ole">
              <p:oleObj spid="_x0000_s181254" name="Equation" r:id="rId10" imgW="7315200" imgH="3086100" progId="Equation.3">
                <p:embed/>
              </p:oleObj>
            </a:graphicData>
          </a:graphic>
        </p:graphicFrame>
        <p:sp>
          <p:nvSpPr>
            <p:cNvPr id="24" name="TextBox 23"/>
            <p:cNvSpPr txBox="1"/>
            <p:nvPr/>
          </p:nvSpPr>
          <p:spPr>
            <a:xfrm>
              <a:off x="1828800" y="2895600"/>
              <a:ext cx="2895600" cy="461665"/>
            </a:xfrm>
            <a:prstGeom prst="rect">
              <a:avLst/>
            </a:prstGeom>
            <a:noFill/>
          </p:spPr>
          <p:txBody>
            <a:bodyPr wrap="square" rtlCol="0">
              <a:spAutoFit/>
            </a:bodyPr>
            <a:lstStyle/>
            <a:p>
              <a:pPr>
                <a:buFont typeface="Arial" pitchFamily="34" charset="0"/>
                <a:buChar char="•"/>
              </a:pPr>
              <a:r>
                <a:rPr lang="en-US" sz="2400" dirty="0" smtClean="0">
                  <a:sym typeface="Mathematica1"/>
                </a:rPr>
                <a:t>         solution of   </a:t>
              </a:r>
              <a:endParaRPr lang="en-US" sz="2400" dirty="0"/>
            </a:p>
          </p:txBody>
        </p:sp>
        <p:graphicFrame>
          <p:nvGraphicFramePr>
            <p:cNvPr id="27" name="Object 26"/>
            <p:cNvGraphicFramePr>
              <a:graphicFrameLocks noChangeAspect="1"/>
            </p:cNvGraphicFramePr>
            <p:nvPr/>
          </p:nvGraphicFramePr>
          <p:xfrm>
            <a:off x="4508500" y="3308350"/>
            <a:ext cx="127000" cy="241300"/>
          </p:xfrm>
          <a:graphic>
            <a:graphicData uri="http://schemas.openxmlformats.org/presentationml/2006/ole">
              <p:oleObj spid="_x0000_s181256" name="Equation" r:id="rId11" imgW="4064000" imgH="7721600" progId="Equation.3">
                <p:embed/>
              </p:oleObj>
            </a:graphicData>
          </a:graphic>
        </p:graphicFrame>
        <p:graphicFrame>
          <p:nvGraphicFramePr>
            <p:cNvPr id="38927" name="Object 15"/>
            <p:cNvGraphicFramePr>
              <a:graphicFrameLocks noChangeAspect="1"/>
            </p:cNvGraphicFramePr>
            <p:nvPr/>
          </p:nvGraphicFramePr>
          <p:xfrm>
            <a:off x="2156759" y="2871788"/>
            <a:ext cx="546100" cy="558352"/>
          </p:xfrm>
          <a:graphic>
            <a:graphicData uri="http://schemas.openxmlformats.org/presentationml/2006/ole">
              <p:oleObj spid="_x0000_s181258" name="Equation" r:id="rId12" imgW="5283200" imgH="7315200" progId="Equation.3">
                <p:embed/>
              </p:oleObj>
            </a:graphicData>
          </a:graphic>
        </p:graphicFrame>
        <p:sp>
          <p:nvSpPr>
            <p:cNvPr id="26" name="TextBox 23"/>
            <p:cNvSpPr txBox="1"/>
            <p:nvPr/>
          </p:nvSpPr>
          <p:spPr>
            <a:xfrm>
              <a:off x="1816104" y="1714499"/>
              <a:ext cx="2895600" cy="461665"/>
            </a:xfrm>
            <a:prstGeom prst="rect">
              <a:avLst/>
            </a:prstGeom>
            <a:noFill/>
          </p:spPr>
          <p:txBody>
            <a:bodyPr wrap="square" rtlCol="0">
              <a:spAutoFit/>
            </a:bodyPr>
            <a:lstStyle/>
            <a:p>
              <a:pPr>
                <a:buFont typeface="Arial" pitchFamily="34" charset="0"/>
                <a:buChar char="•"/>
              </a:pPr>
              <a:r>
                <a:rPr lang="en-US" sz="2400" dirty="0" smtClean="0">
                  <a:sym typeface="Mathematica1"/>
                </a:rPr>
                <a:t>         solution of   </a:t>
              </a:r>
              <a:endParaRPr lang="en-US" sz="2400" dirty="0"/>
            </a:p>
          </p:txBody>
        </p:sp>
        <p:graphicFrame>
          <p:nvGraphicFramePr>
            <p:cNvPr id="38931" name="Object 19"/>
            <p:cNvGraphicFramePr>
              <a:graphicFrameLocks noChangeAspect="1"/>
            </p:cNvGraphicFramePr>
            <p:nvPr/>
          </p:nvGraphicFramePr>
          <p:xfrm>
            <a:off x="2403475" y="1966913"/>
            <a:ext cx="14288" cy="12700"/>
          </p:xfrm>
          <a:graphic>
            <a:graphicData uri="http://schemas.openxmlformats.org/presentationml/2006/ole">
              <p:oleObj spid="_x0000_s181260" name="Equation" r:id="rId13" imgW="0" imgH="0" progId="Equation.3">
                <p:embed/>
              </p:oleObj>
            </a:graphicData>
          </a:graphic>
        </p:graphicFrame>
        <p:graphicFrame>
          <p:nvGraphicFramePr>
            <p:cNvPr id="38932" name="Object 20"/>
            <p:cNvGraphicFramePr>
              <a:graphicFrameLocks noChangeAspect="1"/>
            </p:cNvGraphicFramePr>
            <p:nvPr/>
          </p:nvGraphicFramePr>
          <p:xfrm>
            <a:off x="2655888" y="2000250"/>
            <a:ext cx="171979" cy="12700"/>
          </p:xfrm>
          <a:graphic>
            <a:graphicData uri="http://schemas.openxmlformats.org/presentationml/2006/ole">
              <p:oleObj spid="_x0000_s181261" name="Equation" r:id="rId14" imgW="0" imgH="0" progId="Equation.3">
                <p:embed/>
              </p:oleObj>
            </a:graphicData>
          </a:graphic>
        </p:graphicFrame>
      </p:grpSp>
      <p:graphicFrame>
        <p:nvGraphicFramePr>
          <p:cNvPr id="29" name="Object 15"/>
          <p:cNvGraphicFramePr>
            <a:graphicFrameLocks noChangeAspect="1"/>
          </p:cNvGraphicFramePr>
          <p:nvPr/>
        </p:nvGraphicFramePr>
        <p:xfrm>
          <a:off x="2177821" y="1558249"/>
          <a:ext cx="551732" cy="551331"/>
        </p:xfrm>
        <a:graphic>
          <a:graphicData uri="http://schemas.openxmlformats.org/presentationml/2006/ole">
            <p:oleObj spid="_x0000_s181262" name="Equation" r:id="rId15" imgW="5689600" imgH="7721600" progId="Equation.3">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807720" y="122832"/>
            <a:ext cx="8336280" cy="1091205"/>
          </a:xfrm>
        </p:spPr>
        <p:txBody>
          <a:bodyPr>
            <a:normAutofit fontScale="90000"/>
          </a:bodyPr>
          <a:lstStyle/>
          <a:p>
            <a:pPr algn="ctr"/>
            <a:r>
              <a:rPr lang="en-US" sz="3600" dirty="0" smtClean="0"/>
              <a:t>2.5  Force </a:t>
            </a:r>
            <a:r>
              <a:rPr lang="en-US" sz="3600" dirty="0" err="1" smtClean="0"/>
              <a:t>vs</a:t>
            </a:r>
            <a:r>
              <a:rPr lang="en-US" sz="3600" dirty="0" smtClean="0"/>
              <a:t> height relationship</a:t>
            </a:r>
            <a:br>
              <a:rPr lang="en-US" sz="3600" dirty="0" smtClean="0"/>
            </a:br>
            <a:endParaRPr lang="en-US" sz="3600" dirty="0"/>
          </a:p>
        </p:txBody>
      </p:sp>
      <p:sp>
        <p:nvSpPr>
          <p:cNvPr id="12" name="Rectangle 11"/>
          <p:cNvSpPr/>
          <p:nvPr/>
        </p:nvSpPr>
        <p:spPr>
          <a:xfrm>
            <a:off x="1143000" y="1048871"/>
            <a:ext cx="7772400" cy="400110"/>
          </a:xfrm>
          <a:prstGeom prst="rect">
            <a:avLst/>
          </a:prstGeom>
        </p:spPr>
        <p:txBody>
          <a:bodyPr wrap="square">
            <a:spAutoFit/>
          </a:bodyPr>
          <a:lstStyle/>
          <a:p>
            <a:pPr>
              <a:spcBef>
                <a:spcPct val="0"/>
              </a:spcBef>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Upon writing</a:t>
            </a:r>
          </a:p>
        </p:txBody>
      </p:sp>
      <p:graphicFrame>
        <p:nvGraphicFramePr>
          <p:cNvPr id="34824" name="Object 11"/>
          <p:cNvGraphicFramePr>
            <a:graphicFrameLocks noChangeAspect="1"/>
          </p:cNvGraphicFramePr>
          <p:nvPr/>
        </p:nvGraphicFramePr>
        <p:xfrm>
          <a:off x="3035764" y="1575360"/>
          <a:ext cx="3507058" cy="790576"/>
        </p:xfrm>
        <a:graphic>
          <a:graphicData uri="http://schemas.openxmlformats.org/presentationml/2006/ole">
            <p:oleObj spid="_x0000_s182274" name="Equazione" r:id="rId4" imgW="7315200" imgH="1917700" progId="Equation.3">
              <p:embed/>
            </p:oleObj>
          </a:graphicData>
        </a:graphic>
      </p:graphicFrame>
      <p:sp>
        <p:nvSpPr>
          <p:cNvPr id="14" name="Rectangle 13"/>
          <p:cNvSpPr/>
          <p:nvPr/>
        </p:nvSpPr>
        <p:spPr>
          <a:xfrm>
            <a:off x="1143000" y="2592295"/>
            <a:ext cx="7772400" cy="707886"/>
          </a:xfrm>
          <a:prstGeom prst="rect">
            <a:avLst/>
          </a:prstGeom>
        </p:spPr>
        <p:txBody>
          <a:bodyPr wrap="square">
            <a:spAutoFit/>
          </a:bodyPr>
          <a:lstStyle/>
          <a:p>
            <a:pPr>
              <a:spcBef>
                <a:spcPct val="0"/>
              </a:spcBef>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where p is the cable </a:t>
            </a:r>
            <a:r>
              <a:rPr lang="en-US" sz="20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prestrain</a:t>
            </a: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we get for U(h) and F(h) the following expressions :</a:t>
            </a:r>
          </a:p>
        </p:txBody>
      </p:sp>
      <p:graphicFrame>
        <p:nvGraphicFramePr>
          <p:cNvPr id="34825" name="Object 2"/>
          <p:cNvGraphicFramePr>
            <a:graphicFrameLocks noChangeAspect="1"/>
          </p:cNvGraphicFramePr>
          <p:nvPr/>
        </p:nvGraphicFramePr>
        <p:xfrm>
          <a:off x="2177278" y="3304990"/>
          <a:ext cx="5556701" cy="1473199"/>
        </p:xfrm>
        <a:graphic>
          <a:graphicData uri="http://schemas.openxmlformats.org/presentationml/2006/ole">
            <p:oleObj spid="_x0000_s182275" name="Equazione" r:id="rId5" imgW="7315200" imgH="1905000" progId="Equation.3">
              <p:embed/>
            </p:oleObj>
          </a:graphicData>
        </a:graphic>
      </p:graphicFrame>
      <p:graphicFrame>
        <p:nvGraphicFramePr>
          <p:cNvPr id="34826" name="Object 3"/>
          <p:cNvGraphicFramePr>
            <a:graphicFrameLocks noChangeAspect="1"/>
          </p:cNvGraphicFramePr>
          <p:nvPr/>
        </p:nvGraphicFramePr>
        <p:xfrm>
          <a:off x="1489675" y="5181597"/>
          <a:ext cx="7195370" cy="1456266"/>
        </p:xfrm>
        <a:graphic>
          <a:graphicData uri="http://schemas.openxmlformats.org/presentationml/2006/ole">
            <p:oleObj spid="_x0000_s182276" name="Equation" r:id="rId6" imgW="0" imgH="0" progId="Equation.3">
              <p:embed/>
            </p:oleObj>
          </a:graphicData>
        </a:graphic>
      </p:graphicFrame>
      <p:graphicFrame>
        <p:nvGraphicFramePr>
          <p:cNvPr id="9" name="Object 8"/>
          <p:cNvGraphicFramePr>
            <a:graphicFrameLocks noChangeAspect="1"/>
          </p:cNvGraphicFramePr>
          <p:nvPr/>
        </p:nvGraphicFramePr>
        <p:xfrm>
          <a:off x="1056338" y="4814047"/>
          <a:ext cx="7993533" cy="1438836"/>
        </p:xfrm>
        <a:graphic>
          <a:graphicData uri="http://schemas.openxmlformats.org/presentationml/2006/ole">
            <p:oleObj spid="_x0000_s182277" name="Equation" r:id="rId7" imgW="7315200" imgH="1320800" progId="Equation.3">
              <p:embed/>
            </p:oleObj>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p:cNvGraphicFramePr>
            <a:graphicFrameLocks noChangeAspect="1"/>
          </p:cNvGraphicFramePr>
          <p:nvPr/>
        </p:nvGraphicFramePr>
        <p:xfrm>
          <a:off x="1455737" y="978430"/>
          <a:ext cx="4589671" cy="951971"/>
        </p:xfrm>
        <a:graphic>
          <a:graphicData uri="http://schemas.openxmlformats.org/presentationml/2006/ole">
            <p:oleObj spid="_x0000_s183298" name="Equation" r:id="rId4" imgW="7315200" imgH="1536700" progId="Equation.3">
              <p:embed/>
            </p:oleObj>
          </a:graphicData>
        </a:graphic>
      </p:graphicFrame>
      <p:sp>
        <p:nvSpPr>
          <p:cNvPr id="12" name="Rectangle 11"/>
          <p:cNvSpPr/>
          <p:nvPr/>
        </p:nvSpPr>
        <p:spPr>
          <a:xfrm>
            <a:off x="1219200" y="533400"/>
            <a:ext cx="7772400" cy="400110"/>
          </a:xfrm>
          <a:prstGeom prst="rect">
            <a:avLst/>
          </a:prstGeom>
        </p:spPr>
        <p:txBody>
          <a:bodyPr wrap="square">
            <a:spAutoFit/>
          </a:bodyPr>
          <a:lstStyle/>
          <a:p>
            <a:pPr>
              <a:spcBef>
                <a:spcPct val="0"/>
              </a:spcBef>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Where :</a:t>
            </a:r>
          </a:p>
        </p:txBody>
      </p:sp>
      <p:sp>
        <p:nvSpPr>
          <p:cNvPr id="14" name="Title 1"/>
          <p:cNvSpPr>
            <a:spLocks noGrp="1"/>
          </p:cNvSpPr>
          <p:nvPr>
            <p:ph type="title"/>
          </p:nvPr>
        </p:nvSpPr>
        <p:spPr>
          <a:xfrm>
            <a:off x="806360" y="2320888"/>
            <a:ext cx="8336280" cy="762000"/>
          </a:xfrm>
        </p:spPr>
        <p:txBody>
          <a:bodyPr>
            <a:normAutofit fontScale="90000"/>
          </a:bodyPr>
          <a:lstStyle/>
          <a:p>
            <a:pPr algn="ctr"/>
            <a:r>
              <a:rPr lang="en-US" sz="3600" dirty="0" smtClean="0"/>
              <a:t>2.6 Force </a:t>
            </a:r>
            <a:r>
              <a:rPr lang="en-US" sz="3600" dirty="0" err="1" smtClean="0"/>
              <a:t>vs</a:t>
            </a:r>
            <a:r>
              <a:rPr lang="en-US" sz="3600" dirty="0" smtClean="0"/>
              <a:t> axial strain relationship</a:t>
            </a:r>
            <a:br>
              <a:rPr lang="en-US" sz="3600" dirty="0" smtClean="0"/>
            </a:br>
            <a:endParaRPr lang="en-US" sz="3600" dirty="0"/>
          </a:p>
        </p:txBody>
      </p:sp>
      <p:sp>
        <p:nvSpPr>
          <p:cNvPr id="15" name="Rectangle 14"/>
          <p:cNvSpPr/>
          <p:nvPr/>
        </p:nvSpPr>
        <p:spPr>
          <a:xfrm>
            <a:off x="1219200" y="3124200"/>
            <a:ext cx="7772400" cy="400110"/>
          </a:xfrm>
          <a:prstGeom prst="rect">
            <a:avLst/>
          </a:prstGeom>
        </p:spPr>
        <p:txBody>
          <a:bodyPr wrap="square">
            <a:spAutoFit/>
          </a:bodyPr>
          <a:lstStyle/>
          <a:p>
            <a:pPr>
              <a:spcBef>
                <a:spcPct val="0"/>
              </a:spcBef>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Axial strain referred to the equilibrium height (positive if compressive)</a:t>
            </a:r>
          </a:p>
        </p:txBody>
      </p:sp>
      <p:graphicFrame>
        <p:nvGraphicFramePr>
          <p:cNvPr id="39943" name="Object 4"/>
          <p:cNvGraphicFramePr>
            <a:graphicFrameLocks noChangeAspect="1"/>
          </p:cNvGraphicFramePr>
          <p:nvPr/>
        </p:nvGraphicFramePr>
        <p:xfrm>
          <a:off x="3657600" y="3987798"/>
          <a:ext cx="1659467" cy="885656"/>
        </p:xfrm>
        <a:graphic>
          <a:graphicData uri="http://schemas.openxmlformats.org/presentationml/2006/ole">
            <p:oleObj spid="_x0000_s183299" name="Equation" r:id="rId5" imgW="7315200" imgH="4914900" progId="Equation.3">
              <p:embed/>
            </p:oleObj>
          </a:graphicData>
        </a:graphic>
      </p:graphicFrame>
      <p:sp>
        <p:nvSpPr>
          <p:cNvPr id="16" name="TextBox 15"/>
          <p:cNvSpPr txBox="1"/>
          <p:nvPr/>
        </p:nvSpPr>
        <p:spPr>
          <a:xfrm>
            <a:off x="7543800" y="4191000"/>
            <a:ext cx="450764" cy="369332"/>
          </a:xfrm>
          <a:prstGeom prst="rect">
            <a:avLst/>
          </a:prstGeom>
          <a:noFill/>
        </p:spPr>
        <p:txBody>
          <a:bodyPr wrap="none" rtlCol="0">
            <a:spAutoFit/>
          </a:bodyPr>
          <a:lstStyle/>
          <a:p>
            <a:r>
              <a:rPr lang="en-US" dirty="0" smtClean="0"/>
              <a:t>(5)</a:t>
            </a:r>
            <a:endParaRPr lang="en-US" dirty="0"/>
          </a:p>
        </p:txBody>
      </p:sp>
      <p:grpSp>
        <p:nvGrpSpPr>
          <p:cNvPr id="2" name="Gruppo 9"/>
          <p:cNvGrpSpPr/>
          <p:nvPr/>
        </p:nvGrpSpPr>
        <p:grpSpPr>
          <a:xfrm>
            <a:off x="1219200" y="5410200"/>
            <a:ext cx="7772400" cy="400110"/>
            <a:chOff x="1219200" y="5410200"/>
            <a:chExt cx="7772400" cy="400110"/>
          </a:xfrm>
        </p:grpSpPr>
        <p:sp>
          <p:nvSpPr>
            <p:cNvPr id="17" name="Rectangle 16"/>
            <p:cNvSpPr/>
            <p:nvPr/>
          </p:nvSpPr>
          <p:spPr>
            <a:xfrm>
              <a:off x="1219200" y="5410200"/>
              <a:ext cx="7772400" cy="400110"/>
            </a:xfrm>
            <a:prstGeom prst="rect">
              <a:avLst/>
            </a:prstGeom>
          </p:spPr>
          <p:txBody>
            <a:bodyPr wrap="square">
              <a:spAutoFit/>
            </a:bodyPr>
            <a:lstStyle/>
            <a:p>
              <a:pPr>
                <a:spcBef>
                  <a:spcPct val="0"/>
                </a:spcBef>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Upon substituting (5) into (4) we obtain the F </a:t>
              </a:r>
              <a:r>
                <a:rPr lang="en-US" sz="2000" dirty="0" err="1"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vs</a:t>
              </a: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sym typeface="Mathematica1"/>
                </a:rPr>
                <a:t>     relationship.</a:t>
              </a:r>
              <a:endPar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graphicFrame>
          <p:nvGraphicFramePr>
            <p:cNvPr id="39944" name="Object 8"/>
            <p:cNvGraphicFramePr>
              <a:graphicFrameLocks noChangeAspect="1"/>
            </p:cNvGraphicFramePr>
            <p:nvPr/>
          </p:nvGraphicFramePr>
          <p:xfrm>
            <a:off x="6442075" y="5630863"/>
            <a:ext cx="6350" cy="7937"/>
          </p:xfrm>
          <a:graphic>
            <a:graphicData uri="http://schemas.openxmlformats.org/presentationml/2006/ole">
              <p:oleObj spid="_x0000_s183300" name="Equation" r:id="rId6" imgW="4064000" imgH="4470400" progId="Equation.3">
                <p:embed/>
              </p:oleObj>
            </a:graphicData>
          </a:graphic>
        </p:graphicFrame>
      </p:grpSp>
      <p:graphicFrame>
        <p:nvGraphicFramePr>
          <p:cNvPr id="39949" name="Object 13"/>
          <p:cNvGraphicFramePr>
            <a:graphicFrameLocks noChangeAspect="1"/>
          </p:cNvGraphicFramePr>
          <p:nvPr/>
        </p:nvGraphicFramePr>
        <p:xfrm>
          <a:off x="6299596" y="5458268"/>
          <a:ext cx="301474" cy="323556"/>
        </p:xfrm>
        <a:graphic>
          <a:graphicData uri="http://schemas.openxmlformats.org/presentationml/2006/ole">
            <p:oleObj spid="_x0000_s183301" name="Equation" r:id="rId7" imgW="4064000" imgH="4470400" progId="Equation.3">
              <p:embed/>
            </p:oleObj>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498080" cy="1143000"/>
          </a:xfrm>
        </p:spPr>
        <p:txBody>
          <a:bodyPr>
            <a:normAutofit/>
          </a:bodyPr>
          <a:lstStyle/>
          <a:p>
            <a:pPr algn="ctr"/>
            <a:r>
              <a:rPr lang="en-US" sz="3600" b="1" cap="all" dirty="0" smtClean="0">
                <a:solidFill>
                  <a:schemeClr val="tx1"/>
                </a:solidFill>
                <a:effectLst>
                  <a:reflection blurRad="6350" stA="55000" endA="300" endPos="45500" dir="5400000" sy="-100000" algn="bl" rotWithShape="0"/>
                </a:effectLst>
              </a:rPr>
              <a:t>OVERVIEW</a:t>
            </a:r>
          </a:p>
        </p:txBody>
      </p:sp>
      <p:sp>
        <p:nvSpPr>
          <p:cNvPr id="3" name="Content Placeholder 2"/>
          <p:cNvSpPr>
            <a:spLocks noGrp="1"/>
          </p:cNvSpPr>
          <p:nvPr>
            <p:ph idx="1"/>
          </p:nvPr>
        </p:nvSpPr>
        <p:spPr>
          <a:xfrm>
            <a:off x="1102659" y="1141995"/>
            <a:ext cx="7772400" cy="4800600"/>
          </a:xfrm>
        </p:spPr>
        <p:txBody>
          <a:bodyPr>
            <a:normAutofit fontScale="92500" lnSpcReduction="10000"/>
          </a:bodyPr>
          <a:lstStyle/>
          <a:p>
            <a:pPr marL="653796" indent="-571500">
              <a:buClr>
                <a:schemeClr val="accent5"/>
              </a:buClr>
              <a:buSzPct val="125000"/>
              <a:buFont typeface="Wingdings" charset="2"/>
              <a:buAutoNum type="arabicPlain"/>
            </a:pPr>
            <a:endParaRPr lang="en-US" sz="2800" dirty="0" smtClean="0"/>
          </a:p>
          <a:p>
            <a:pPr marL="653796" indent="-571500">
              <a:spcAft>
                <a:spcPts val="1200"/>
              </a:spcAft>
              <a:buClrTx/>
              <a:buSzPct val="125000"/>
              <a:buFont typeface="+mj-lt"/>
              <a:buAutoNum type="arabicParenR"/>
            </a:pPr>
            <a:r>
              <a:rPr lang="en-US" dirty="0" smtClean="0"/>
              <a:t>Introduction </a:t>
            </a:r>
          </a:p>
          <a:p>
            <a:pPr marL="653796" indent="-571500">
              <a:spcAft>
                <a:spcPts val="1200"/>
              </a:spcAft>
              <a:buClrTx/>
              <a:buSzPct val="125000"/>
              <a:buFont typeface="+mj-lt"/>
              <a:buAutoNum type="arabicParenR"/>
            </a:pPr>
            <a:r>
              <a:rPr lang="en-US" dirty="0" smtClean="0"/>
              <a:t>Constitutive behavior a 3-bar </a:t>
            </a:r>
            <a:r>
              <a:rPr lang="en-US" dirty="0" err="1" smtClean="0"/>
              <a:t>tensegrity</a:t>
            </a:r>
            <a:r>
              <a:rPr lang="en-US" dirty="0" smtClean="0"/>
              <a:t> prism</a:t>
            </a:r>
          </a:p>
          <a:p>
            <a:pPr marL="653796" indent="-571500">
              <a:spcAft>
                <a:spcPts val="1200"/>
              </a:spcAft>
              <a:buClrTx/>
              <a:buSzPct val="125000"/>
              <a:buFont typeface="+mj-lt"/>
              <a:buAutoNum type="arabicParenR"/>
            </a:pPr>
            <a:r>
              <a:rPr lang="en-US" dirty="0" smtClean="0"/>
              <a:t>Basic notions on solitary waves</a:t>
            </a:r>
          </a:p>
          <a:p>
            <a:pPr marL="653796" indent="-571500">
              <a:spcAft>
                <a:spcPts val="1200"/>
              </a:spcAft>
              <a:buClrTx/>
              <a:buSzPct val="125000"/>
              <a:buFont typeface="+mj-lt"/>
              <a:buAutoNum type="arabicParenR"/>
            </a:pPr>
            <a:r>
              <a:rPr lang="en-US" dirty="0" smtClean="0"/>
              <a:t>Wave analysis</a:t>
            </a:r>
          </a:p>
          <a:p>
            <a:pPr marL="653796" indent="-571500">
              <a:spcAft>
                <a:spcPts val="1200"/>
              </a:spcAft>
              <a:buClrTx/>
              <a:buSzPct val="125000"/>
              <a:buFont typeface="+mj-lt"/>
              <a:buAutoNum type="arabicParenR"/>
            </a:pPr>
            <a:r>
              <a:rPr lang="en-US" dirty="0" smtClean="0"/>
              <a:t>Strength Analysis</a:t>
            </a:r>
          </a:p>
          <a:p>
            <a:pPr marL="653796" indent="-571500">
              <a:spcAft>
                <a:spcPts val="1200"/>
              </a:spcAft>
              <a:buClrTx/>
              <a:buSzPct val="125000"/>
              <a:buFont typeface="+mj-lt"/>
              <a:buAutoNum type="arabicParenR"/>
            </a:pPr>
            <a:r>
              <a:rPr lang="en-US" dirty="0" smtClean="0"/>
              <a:t>Concluding remarks</a:t>
            </a:r>
          </a:p>
        </p:txBody>
      </p:sp>
      <p:pic>
        <p:nvPicPr>
          <p:cNvPr id="4" name="Picture 3" descr="tensegrity-tower-vertical.jpg"/>
          <p:cNvPicPr>
            <a:picLocks noChangeAspect="1"/>
          </p:cNvPicPr>
          <p:nvPr/>
        </p:nvPicPr>
        <p:blipFill>
          <a:blip r:embed="rId2" cstate="print"/>
          <a:stretch>
            <a:fillRect/>
          </a:stretch>
        </p:blipFill>
        <p:spPr>
          <a:xfrm>
            <a:off x="5868537" y="3772168"/>
            <a:ext cx="2702255" cy="2709781"/>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24219" y="1624568"/>
            <a:ext cx="2381581" cy="369332"/>
          </a:xfrm>
          <a:prstGeom prst="rect">
            <a:avLst/>
          </a:prstGeom>
          <a:noFill/>
        </p:spPr>
        <p:txBody>
          <a:bodyPr wrap="square" rtlCol="0">
            <a:spAutoFit/>
          </a:bodyPr>
          <a:lstStyle/>
          <a:p>
            <a:r>
              <a:rPr lang="it-IT" dirty="0" smtClean="0"/>
              <a:t>High cable prestrain</a:t>
            </a:r>
            <a:endParaRPr lang="it-IT" dirty="0"/>
          </a:p>
        </p:txBody>
      </p:sp>
      <p:sp>
        <p:nvSpPr>
          <p:cNvPr id="17" name="TextBox 16"/>
          <p:cNvSpPr txBox="1"/>
          <p:nvPr/>
        </p:nvSpPr>
        <p:spPr>
          <a:xfrm>
            <a:off x="1809419" y="1612900"/>
            <a:ext cx="2381581" cy="369332"/>
          </a:xfrm>
          <a:prstGeom prst="rect">
            <a:avLst/>
          </a:prstGeom>
          <a:noFill/>
        </p:spPr>
        <p:txBody>
          <a:bodyPr wrap="square" rtlCol="0">
            <a:spAutoFit/>
          </a:bodyPr>
          <a:lstStyle/>
          <a:p>
            <a:r>
              <a:rPr lang="it-IT" dirty="0" smtClean="0"/>
              <a:t>Low cable prestrain</a:t>
            </a:r>
            <a:endParaRPr lang="it-IT" dirty="0"/>
          </a:p>
        </p:txBody>
      </p:sp>
      <p:sp>
        <p:nvSpPr>
          <p:cNvPr id="7" name="Title 1"/>
          <p:cNvSpPr>
            <a:spLocks noGrp="1"/>
          </p:cNvSpPr>
          <p:nvPr>
            <p:ph type="title"/>
          </p:nvPr>
        </p:nvSpPr>
        <p:spPr>
          <a:xfrm>
            <a:off x="930552" y="533400"/>
            <a:ext cx="8336280" cy="649941"/>
          </a:xfrm>
        </p:spPr>
        <p:txBody>
          <a:bodyPr>
            <a:normAutofit fontScale="90000"/>
          </a:bodyPr>
          <a:lstStyle/>
          <a:p>
            <a:pPr algn="ctr"/>
            <a:r>
              <a:rPr lang="en-US" sz="4000" dirty="0" smtClean="0"/>
              <a:t>2.7  Typical </a:t>
            </a:r>
            <a:r>
              <a:rPr lang="en-US" sz="3600" dirty="0" smtClean="0"/>
              <a:t>F </a:t>
            </a:r>
            <a:r>
              <a:rPr lang="en-US" sz="3600" dirty="0" err="1" smtClean="0"/>
              <a:t>vs</a:t>
            </a:r>
            <a:r>
              <a:rPr lang="en-US" sz="3600" dirty="0" smtClean="0">
                <a:sym typeface="Mathematica1"/>
              </a:rPr>
              <a:t>    plots in </a:t>
            </a:r>
            <a:r>
              <a:rPr lang="en-US" sz="3600" dirty="0" err="1" smtClean="0">
                <a:sym typeface="Mathematica1"/>
              </a:rPr>
              <a:t>tensegrity</a:t>
            </a:r>
            <a:r>
              <a:rPr lang="en-US" sz="3600" dirty="0" smtClean="0">
                <a:sym typeface="Mathematica1"/>
              </a:rPr>
              <a:t> prisms</a:t>
            </a:r>
            <a:r>
              <a:rPr lang="en-US" sz="3600" dirty="0" smtClean="0"/>
              <a:t/>
            </a:r>
            <a:br>
              <a:rPr lang="en-US" sz="3600" dirty="0" smtClean="0"/>
            </a:br>
            <a:endParaRPr lang="en-US" sz="3600" dirty="0"/>
          </a:p>
        </p:txBody>
      </p:sp>
      <p:graphicFrame>
        <p:nvGraphicFramePr>
          <p:cNvPr id="43010" name="Object 2"/>
          <p:cNvGraphicFramePr>
            <a:graphicFrameLocks noChangeAspect="1"/>
          </p:cNvGraphicFramePr>
          <p:nvPr/>
        </p:nvGraphicFramePr>
        <p:xfrm>
          <a:off x="4231877" y="479995"/>
          <a:ext cx="329762" cy="449814"/>
        </p:xfrm>
        <a:graphic>
          <a:graphicData uri="http://schemas.openxmlformats.org/presentationml/2006/ole">
            <p:oleObj spid="_x0000_s184322" name="Equation" r:id="rId4" imgW="4064000" imgH="4470400" progId="Equation.3">
              <p:embed/>
            </p:oleObj>
          </a:graphicData>
        </a:graphic>
      </p:graphicFrame>
      <p:pic>
        <p:nvPicPr>
          <p:cNvPr id="6" name="Picture 13" descr="tensegrity_force_elongation_p002.pdf"/>
          <p:cNvPicPr>
            <a:picLocks noChangeAspect="1"/>
          </p:cNvPicPr>
          <p:nvPr/>
        </p:nvPicPr>
        <p:blipFill>
          <a:blip r:embed="rId5" cstate="print">
            <a:lum contrast="-6000"/>
          </a:blip>
          <a:stretch>
            <a:fillRect/>
          </a:stretch>
        </p:blipFill>
        <p:spPr>
          <a:xfrm>
            <a:off x="1062569" y="3039230"/>
            <a:ext cx="3962398" cy="2932174"/>
          </a:xfrm>
          <a:prstGeom prst="rect">
            <a:avLst/>
          </a:prstGeom>
        </p:spPr>
      </p:pic>
      <p:pic>
        <p:nvPicPr>
          <p:cNvPr id="8" name="Picture 14" descr="tensegrity_force_elongation_p010.pdf"/>
          <p:cNvPicPr>
            <a:picLocks noChangeAspect="1"/>
          </p:cNvPicPr>
          <p:nvPr/>
        </p:nvPicPr>
        <p:blipFill>
          <a:blip r:embed="rId6" cstate="print"/>
          <a:stretch>
            <a:fillRect/>
          </a:stretch>
        </p:blipFill>
        <p:spPr>
          <a:xfrm>
            <a:off x="5179656" y="3169700"/>
            <a:ext cx="3872776" cy="2930400"/>
          </a:xfrm>
          <a:prstGeom prst="rect">
            <a:avLst/>
          </a:prstGeom>
        </p:spPr>
      </p:pic>
      <p:grpSp>
        <p:nvGrpSpPr>
          <p:cNvPr id="2" name="Gruppo 23"/>
          <p:cNvGrpSpPr/>
          <p:nvPr/>
        </p:nvGrpSpPr>
        <p:grpSpPr>
          <a:xfrm>
            <a:off x="4451019" y="1955800"/>
            <a:ext cx="4058775" cy="2604294"/>
            <a:chOff x="4451019" y="1955800"/>
            <a:chExt cx="4058775" cy="2604294"/>
          </a:xfrm>
        </p:grpSpPr>
        <p:cxnSp>
          <p:nvCxnSpPr>
            <p:cNvPr id="10" name="Connettore 1 9"/>
            <p:cNvCxnSpPr/>
            <p:nvPr/>
          </p:nvCxnSpPr>
          <p:spPr>
            <a:xfrm rot="5400000">
              <a:off x="3727450" y="3790950"/>
              <a:ext cx="1485900"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rot="5400000">
              <a:off x="7766050" y="3816350"/>
              <a:ext cx="1485900"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3" name="Gruppo 22"/>
            <p:cNvGrpSpPr/>
            <p:nvPr/>
          </p:nvGrpSpPr>
          <p:grpSpPr>
            <a:xfrm>
              <a:off x="4451019" y="1955800"/>
              <a:ext cx="3956381" cy="1727200"/>
              <a:chOff x="4451019" y="1689100"/>
              <a:chExt cx="3956381" cy="1727200"/>
            </a:xfrm>
          </p:grpSpPr>
          <p:sp>
            <p:nvSpPr>
              <p:cNvPr id="12" name="TextBox 16"/>
              <p:cNvSpPr txBox="1"/>
              <p:nvPr/>
            </p:nvSpPr>
            <p:spPr>
              <a:xfrm>
                <a:off x="4451019" y="1689100"/>
                <a:ext cx="1251281" cy="338554"/>
              </a:xfrm>
              <a:prstGeom prst="rect">
                <a:avLst/>
              </a:prstGeom>
              <a:noFill/>
            </p:spPr>
            <p:txBody>
              <a:bodyPr wrap="square" rtlCol="0">
                <a:spAutoFit/>
              </a:bodyPr>
              <a:lstStyle/>
              <a:p>
                <a:r>
                  <a:rPr lang="it-IT" sz="1600" i="1" dirty="0" err="1" smtClean="0"/>
                  <a:t>lockingeffect</a:t>
                </a:r>
                <a:endParaRPr lang="it-IT" sz="1600" i="1" dirty="0"/>
              </a:p>
            </p:txBody>
          </p:sp>
          <p:cxnSp>
            <p:nvCxnSpPr>
              <p:cNvPr id="13" name="Connettore 1 12"/>
              <p:cNvCxnSpPr/>
              <p:nvPr/>
            </p:nvCxnSpPr>
            <p:spPr>
              <a:xfrm rot="5400000">
                <a:off x="4127500" y="2578100"/>
                <a:ext cx="1270000" cy="406400"/>
              </a:xfrm>
              <a:prstGeom prst="line">
                <a:avLst/>
              </a:prstGeom>
              <a:ln w="12700">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5346700" y="2133600"/>
                <a:ext cx="3060700" cy="939800"/>
              </a:xfrm>
              <a:prstGeom prst="line">
                <a:avLst/>
              </a:prstGeom>
              <a:ln w="12700">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781" y="177424"/>
            <a:ext cx="7498080" cy="1143000"/>
          </a:xfrm>
        </p:spPr>
        <p:txBody>
          <a:bodyPr>
            <a:normAutofit fontScale="90000"/>
          </a:bodyPr>
          <a:lstStyle/>
          <a:p>
            <a:r>
              <a:rPr lang="en-US" sz="4400" dirty="0" smtClean="0"/>
              <a:t>Force </a:t>
            </a:r>
            <a:r>
              <a:rPr lang="en-US" sz="4400" dirty="0" err="1" smtClean="0"/>
              <a:t>vs</a:t>
            </a:r>
            <a:r>
              <a:rPr lang="en-US" sz="4400" dirty="0" smtClean="0"/>
              <a:t> time histories in the prism elements under vertical loading</a:t>
            </a:r>
          </a:p>
        </p:txBody>
      </p:sp>
      <p:graphicFrame>
        <p:nvGraphicFramePr>
          <p:cNvPr id="217092" name="Object 4"/>
          <p:cNvGraphicFramePr>
            <a:graphicFrameLocks noChangeAspect="1"/>
          </p:cNvGraphicFramePr>
          <p:nvPr/>
        </p:nvGraphicFramePr>
        <p:xfrm>
          <a:off x="6543083" y="2976917"/>
          <a:ext cx="2300666" cy="1216510"/>
        </p:xfrm>
        <a:graphic>
          <a:graphicData uri="http://schemas.openxmlformats.org/presentationml/2006/ole">
            <p:oleObj spid="_x0000_s185346" name="Oggetto shell Packager" showAsIcon="1" r:id="rId4" imgW="6350000" imgH="3327400" progId="Package">
              <p:embed/>
            </p:oleObj>
          </a:graphicData>
        </a:graphic>
      </p:graphicFrame>
      <p:pic>
        <p:nvPicPr>
          <p:cNvPr id="5" name="animation.mov">
            <a:hlinkClick r:id="" action="ppaction://media"/>
          </p:cNvPr>
          <p:cNvPicPr/>
          <p:nvPr>
            <a:videoFile r:link="rId2"/>
          </p:nvPr>
        </p:nvPicPr>
        <p:blipFill>
          <a:blip r:embed="rId5" cstate="print"/>
          <a:stretch>
            <a:fillRect/>
          </a:stretch>
        </p:blipFill>
        <p:spPr>
          <a:xfrm>
            <a:off x="1105470" y="1535706"/>
            <a:ext cx="7942997" cy="4865096"/>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013827" y="420375"/>
            <a:ext cx="8689730" cy="563562"/>
          </a:xfrm>
        </p:spPr>
        <p:txBody>
          <a:bodyPr>
            <a:normAutofit fontScale="90000"/>
          </a:bodyPr>
          <a:lstStyle/>
          <a:p>
            <a:r>
              <a:rPr lang="it-IT" sz="4400" dirty="0" smtClean="0"/>
              <a:t>Part 3: </a:t>
            </a:r>
            <a:r>
              <a:rPr lang="en-US" sz="4400" dirty="0" smtClean="0"/>
              <a:t>Basic notions on solitary waves </a:t>
            </a:r>
            <a:r>
              <a:rPr lang="en-US" sz="3200" dirty="0" smtClean="0"/>
              <a:t/>
            </a:r>
            <a:br>
              <a:rPr lang="en-US" sz="3200" dirty="0" smtClean="0"/>
            </a:br>
            <a:endParaRPr lang="it-IT" sz="3000" dirty="0" smtClean="0">
              <a:latin typeface="Times New Roman" pitchFamily="18" charset="0"/>
              <a:cs typeface="Times New Roman" pitchFamily="18" charset="0"/>
            </a:endParaRPr>
          </a:p>
        </p:txBody>
      </p:sp>
      <p:sp>
        <p:nvSpPr>
          <p:cNvPr id="18" name="Title 1"/>
          <p:cNvSpPr txBox="1">
            <a:spLocks/>
          </p:cNvSpPr>
          <p:nvPr/>
        </p:nvSpPr>
        <p:spPr>
          <a:xfrm>
            <a:off x="1112304" y="1053168"/>
            <a:ext cx="8229600" cy="563562"/>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30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Solitons</a:t>
            </a:r>
          </a:p>
        </p:txBody>
      </p:sp>
      <p:sp>
        <p:nvSpPr>
          <p:cNvPr id="20" name="Segnaposto contenuto 17"/>
          <p:cNvSpPr>
            <a:spLocks noGrp="1"/>
          </p:cNvSpPr>
          <p:nvPr>
            <p:ph idx="1"/>
          </p:nvPr>
        </p:nvSpPr>
        <p:spPr>
          <a:xfrm>
            <a:off x="1021312" y="1675272"/>
            <a:ext cx="7696200" cy="5182728"/>
          </a:xfrm>
        </p:spPr>
        <p:txBody>
          <a:bodyPr>
            <a:normAutofit lnSpcReduction="10000"/>
          </a:bodyPr>
          <a:lstStyle/>
          <a:p>
            <a:pPr algn="just">
              <a:buNone/>
            </a:pPr>
            <a:r>
              <a:rPr lang="it-IT" sz="2000" b="1" dirty="0" smtClean="0">
                <a:latin typeface="Times New Roman" pitchFamily="18" charset="0"/>
                <a:cs typeface="Times New Roman" pitchFamily="18" charset="0"/>
              </a:rPr>
              <a:t>Definition</a:t>
            </a:r>
            <a:r>
              <a:rPr lang="it-IT" sz="2400" b="1" dirty="0" smtClean="0">
                <a:latin typeface="Times New Roman" pitchFamily="18" charset="0"/>
                <a:cs typeface="Times New Roman" pitchFamily="18" charset="0"/>
              </a:rPr>
              <a:t>:</a:t>
            </a:r>
            <a:r>
              <a:rPr lang="en-US" sz="1100" dirty="0" smtClean="0"/>
              <a:t> </a:t>
            </a:r>
            <a:r>
              <a:rPr lang="en-US" sz="2400" i="1" dirty="0" smtClean="0">
                <a:latin typeface="Times New Roman" pitchFamily="18" charset="0"/>
                <a:cs typeface="Times New Roman" pitchFamily="18" charset="0"/>
              </a:rPr>
              <a:t>A </a:t>
            </a:r>
            <a:r>
              <a:rPr lang="en-US" sz="2400" i="1" dirty="0" err="1" smtClean="0">
                <a:latin typeface="Times New Roman" pitchFamily="18" charset="0"/>
                <a:cs typeface="Times New Roman" pitchFamily="18" charset="0"/>
              </a:rPr>
              <a:t>soliton</a:t>
            </a:r>
            <a:r>
              <a:rPr lang="en-US" sz="2400" i="1" dirty="0" smtClean="0">
                <a:latin typeface="Times New Roman" pitchFamily="18" charset="0"/>
                <a:cs typeface="Times New Roman" pitchFamily="18" charset="0"/>
              </a:rPr>
              <a:t> is a solitary wave, solution of wave equation which asymptotically preserves the same shape and velocity after a collision with other solitary waves.</a:t>
            </a:r>
          </a:p>
          <a:p>
            <a:pPr>
              <a:buNone/>
            </a:pPr>
            <a:endParaRPr lang="en-US" sz="1100" dirty="0" smtClean="0"/>
          </a:p>
          <a:p>
            <a:pPr>
              <a:buNone/>
            </a:pPr>
            <a:endParaRPr lang="en-US" sz="2000" b="1" dirty="0" smtClean="0">
              <a:latin typeface="Times New Roman" pitchFamily="18" charset="0"/>
              <a:cs typeface="Times New Roman" pitchFamily="18" charset="0"/>
            </a:endParaRPr>
          </a:p>
          <a:p>
            <a:pPr>
              <a:buNone/>
            </a:pPr>
            <a:r>
              <a:rPr lang="en-US" sz="2000" b="1" dirty="0" smtClean="0">
                <a:latin typeface="Times New Roman" pitchFamily="18" charset="0"/>
                <a:cs typeface="Times New Roman" pitchFamily="18" charset="0"/>
              </a:rPr>
              <a:t>Properties:</a:t>
            </a:r>
          </a:p>
          <a:p>
            <a:pPr>
              <a:lnSpc>
                <a:spcPct val="150000"/>
              </a:lnSpc>
              <a:buClrTx/>
              <a:buFont typeface="Arial" pitchFamily="34" charset="0"/>
              <a:buChar char="•"/>
            </a:pPr>
            <a:r>
              <a:rPr lang="it-IT" sz="2000" dirty="0" smtClean="0">
                <a:latin typeface="Times New Roman" pitchFamily="18" charset="0"/>
                <a:cs typeface="Times New Roman" pitchFamily="18" charset="0"/>
              </a:rPr>
              <a:t>describe waves on permanent form;</a:t>
            </a:r>
          </a:p>
          <a:p>
            <a:pPr>
              <a:buClrTx/>
              <a:buFont typeface="Arial" pitchFamily="34" charset="0"/>
              <a:buChar char="•"/>
            </a:pPr>
            <a:r>
              <a:rPr lang="en-US" sz="2000" dirty="0" smtClean="0">
                <a:latin typeface="Times New Roman" pitchFamily="18" charset="0"/>
                <a:cs typeface="Times New Roman" pitchFamily="18" charset="0"/>
              </a:rPr>
              <a:t>are localized, so that decay or</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approximate a constant to infinity</a:t>
            </a:r>
            <a:r>
              <a:rPr lang="it-IT" sz="2000" dirty="0" smtClean="0">
                <a:latin typeface="Times New Roman" pitchFamily="18" charset="0"/>
                <a:cs typeface="Times New Roman" pitchFamily="18" charset="0"/>
              </a:rPr>
              <a:t>;</a:t>
            </a:r>
          </a:p>
          <a:p>
            <a:pPr>
              <a:buClrTx/>
              <a:buFont typeface="Arial" pitchFamily="34" charset="0"/>
              <a:buChar char="•"/>
            </a:pPr>
            <a:r>
              <a:rPr lang="en-US" sz="2000" dirty="0" smtClean="0">
                <a:latin typeface="Times New Roman" pitchFamily="18" charset="0"/>
                <a:cs typeface="Times New Roman" pitchFamily="18" charset="0"/>
              </a:rPr>
              <a:t>can interact strongly with other</a:t>
            </a:r>
            <a:br>
              <a:rPr lang="en-US" sz="2000" dirty="0" smtClean="0">
                <a:latin typeface="Times New Roman" pitchFamily="18" charset="0"/>
                <a:cs typeface="Times New Roman" pitchFamily="18" charset="0"/>
              </a:rPr>
            </a:br>
            <a:r>
              <a:rPr lang="en-US" sz="2000" dirty="0" err="1" smtClean="0">
                <a:latin typeface="Times New Roman" pitchFamily="18" charset="0"/>
                <a:cs typeface="Times New Roman" pitchFamily="18" charset="0"/>
              </a:rPr>
              <a:t>solitons</a:t>
            </a:r>
            <a:r>
              <a:rPr lang="en-US" sz="2000" dirty="0" smtClean="0">
                <a:latin typeface="Times New Roman" pitchFamily="18" charset="0"/>
                <a:cs typeface="Times New Roman" pitchFamily="18" charset="0"/>
              </a:rPr>
              <a:t>, but emerge from the collisions</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unchanged unless a motion</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phase.</a:t>
            </a:r>
          </a:p>
          <a:p>
            <a:pPr>
              <a:buNone/>
            </a:pPr>
            <a:r>
              <a:rPr lang="en-US" sz="2000" dirty="0" smtClean="0"/>
              <a:t/>
            </a:r>
            <a:br>
              <a:rPr lang="en-US" sz="2000" dirty="0" smtClean="0"/>
            </a:br>
            <a:endParaRPr lang="en-US" sz="2000" dirty="0"/>
          </a:p>
        </p:txBody>
      </p:sp>
      <p:pic>
        <p:nvPicPr>
          <p:cNvPr id="23" name="Picture 22" descr="solitoni.jpg"/>
          <p:cNvPicPr>
            <a:picLocks noChangeAspect="1"/>
          </p:cNvPicPr>
          <p:nvPr/>
        </p:nvPicPr>
        <p:blipFill>
          <a:blip r:embed="rId2" cstate="print"/>
          <a:srcRect b="35124"/>
          <a:stretch>
            <a:fillRect/>
          </a:stretch>
        </p:blipFill>
        <p:spPr>
          <a:xfrm>
            <a:off x="5909481" y="3125338"/>
            <a:ext cx="2832885" cy="3398292"/>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p:cNvSpPr>
            <a:spLocks noGrp="1"/>
          </p:cNvSpPr>
          <p:nvPr>
            <p:ph type="title"/>
          </p:nvPr>
        </p:nvSpPr>
        <p:spPr>
          <a:xfrm>
            <a:off x="0" y="0"/>
            <a:ext cx="10153934" cy="1143000"/>
          </a:xfrm>
        </p:spPr>
        <p:txBody>
          <a:bodyPr>
            <a:noAutofit/>
          </a:bodyPr>
          <a:lstStyle/>
          <a:p>
            <a:pPr algn="ctr"/>
            <a:r>
              <a:rPr lang="en-US" sz="3600" dirty="0" smtClean="0"/>
              <a:t>3.1 Linear and non linear wave equations</a:t>
            </a:r>
            <a:endParaRPr lang="it-IT" sz="3600" dirty="0"/>
          </a:p>
        </p:txBody>
      </p:sp>
      <p:sp>
        <p:nvSpPr>
          <p:cNvPr id="22" name="Segnaposto contenuto 17"/>
          <p:cNvSpPr>
            <a:spLocks noGrp="1"/>
          </p:cNvSpPr>
          <p:nvPr>
            <p:ph idx="1"/>
          </p:nvPr>
        </p:nvSpPr>
        <p:spPr>
          <a:xfrm>
            <a:off x="1348864" y="1948232"/>
            <a:ext cx="7696200" cy="5182728"/>
          </a:xfrm>
        </p:spPr>
        <p:txBody>
          <a:bodyPr>
            <a:normAutofit/>
          </a:bodyPr>
          <a:lstStyle/>
          <a:p>
            <a:pPr>
              <a:buFont typeface="Wingdings" pitchFamily="2" charset="2"/>
              <a:buChar char="v"/>
            </a:pPr>
            <a:r>
              <a:rPr lang="en-US" sz="2000" b="1" u="sng" dirty="0" err="1" smtClean="0"/>
              <a:t>D’Alembert</a:t>
            </a:r>
            <a:r>
              <a:rPr lang="en-US" sz="2000" b="1" u="sng" dirty="0" smtClean="0"/>
              <a:t> </a:t>
            </a:r>
            <a:r>
              <a:rPr lang="en-US" sz="2000" dirty="0" smtClean="0"/>
              <a:t>wave equation for 1-D  linearly elastic systems:</a:t>
            </a:r>
          </a:p>
          <a:p>
            <a:pPr>
              <a:buFont typeface="Wingdings" pitchFamily="2" charset="2"/>
              <a:buChar char="v"/>
            </a:pPr>
            <a:endParaRPr lang="en-US" sz="2000" dirty="0" smtClean="0"/>
          </a:p>
          <a:p>
            <a:pPr>
              <a:buFont typeface="Wingdings" pitchFamily="2" charset="2"/>
              <a:buChar char="v"/>
            </a:pPr>
            <a:endParaRPr lang="en-US" sz="2000" dirty="0" smtClean="0"/>
          </a:p>
          <a:p>
            <a:pPr>
              <a:buNone/>
            </a:pPr>
            <a:r>
              <a:rPr lang="en-US" sz="2000" dirty="0" smtClean="0"/>
              <a:t>   </a:t>
            </a:r>
          </a:p>
          <a:p>
            <a:pPr>
              <a:buNone/>
            </a:pPr>
            <a:r>
              <a:rPr lang="en-US" sz="2000" dirty="0" smtClean="0"/>
              <a:t>    The DA equation admits the following harmonic solution:</a:t>
            </a:r>
          </a:p>
          <a:p>
            <a:pPr>
              <a:buNone/>
            </a:pPr>
            <a:endParaRPr lang="en-US" sz="2000" dirty="0" smtClean="0"/>
          </a:p>
          <a:p>
            <a:pPr>
              <a:buNone/>
            </a:pPr>
            <a:r>
              <a:rPr lang="en-US" sz="2000" dirty="0" smtClean="0"/>
              <a:t/>
            </a:r>
            <a:br>
              <a:rPr lang="en-US" sz="2000" dirty="0" smtClean="0"/>
            </a:br>
            <a:endParaRPr lang="en-US" sz="2000" dirty="0"/>
          </a:p>
        </p:txBody>
      </p:sp>
      <p:graphicFrame>
        <p:nvGraphicFramePr>
          <p:cNvPr id="23" name="Object 22"/>
          <p:cNvGraphicFramePr>
            <a:graphicFrameLocks noChangeAspect="1"/>
          </p:cNvGraphicFramePr>
          <p:nvPr/>
        </p:nvGraphicFramePr>
        <p:xfrm>
          <a:off x="2195181" y="2456609"/>
          <a:ext cx="2000816" cy="805206"/>
        </p:xfrm>
        <a:graphic>
          <a:graphicData uri="http://schemas.openxmlformats.org/presentationml/2006/ole">
            <p:oleObj spid="_x0000_s186370" name="Equation" r:id="rId3" imgW="1041120" imgH="419040" progId="Equation.3">
              <p:embed/>
            </p:oleObj>
          </a:graphicData>
        </a:graphic>
      </p:graphicFrame>
      <p:graphicFrame>
        <p:nvGraphicFramePr>
          <p:cNvPr id="24" name="Object 23"/>
          <p:cNvGraphicFramePr>
            <a:graphicFrameLocks noChangeAspect="1"/>
          </p:cNvGraphicFramePr>
          <p:nvPr/>
        </p:nvGraphicFramePr>
        <p:xfrm>
          <a:off x="2179021" y="4010973"/>
          <a:ext cx="3457575" cy="479425"/>
        </p:xfrm>
        <a:graphic>
          <a:graphicData uri="http://schemas.openxmlformats.org/presentationml/2006/ole">
            <p:oleObj spid="_x0000_s186371" name="Equation" r:id="rId4" imgW="1650960" imgH="228600" progId="Equation.3">
              <p:embed/>
            </p:oleObj>
          </a:graphicData>
        </a:graphic>
      </p:graphicFrame>
      <p:sp>
        <p:nvSpPr>
          <p:cNvPr id="25" name="Title 1"/>
          <p:cNvSpPr txBox="1">
            <a:spLocks/>
          </p:cNvSpPr>
          <p:nvPr/>
        </p:nvSpPr>
        <p:spPr>
          <a:xfrm>
            <a:off x="1153248" y="1176000"/>
            <a:ext cx="8229600" cy="563562"/>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6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Linear wave equations</a:t>
            </a:r>
          </a:p>
        </p:txBody>
      </p:sp>
      <p:pic>
        <p:nvPicPr>
          <p:cNvPr id="7" name="Picture 6" descr="images (2).jpg"/>
          <p:cNvPicPr>
            <a:picLocks noChangeAspect="1"/>
          </p:cNvPicPr>
          <p:nvPr/>
        </p:nvPicPr>
        <p:blipFill>
          <a:blip r:embed="rId5" cstate="print"/>
          <a:stretch>
            <a:fillRect/>
          </a:stretch>
        </p:blipFill>
        <p:spPr>
          <a:xfrm>
            <a:off x="2811199" y="4707632"/>
            <a:ext cx="4312906" cy="210942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Segnaposto contenuto 17"/>
          <p:cNvSpPr txBox="1">
            <a:spLocks/>
          </p:cNvSpPr>
          <p:nvPr/>
        </p:nvSpPr>
        <p:spPr>
          <a:xfrm>
            <a:off x="1419376" y="926904"/>
            <a:ext cx="7696200" cy="4832451"/>
          </a:xfrm>
          <a:prstGeom prst="rect">
            <a:avLst/>
          </a:prstGeom>
        </p:spPr>
        <p:txBody>
          <a:bodyPr>
            <a:normAutofit/>
          </a:bodyPr>
          <a:lstStyle/>
          <a:p>
            <a:pPr marL="365760" indent="-283464">
              <a:spcBef>
                <a:spcPts val="600"/>
              </a:spcBef>
              <a:buClr>
                <a:schemeClr val="accent1"/>
              </a:buClr>
              <a:buSzPct val="80000"/>
              <a:buFont typeface="Wingdings" pitchFamily="2" charset="2"/>
              <a:buChar char="v"/>
            </a:pPr>
            <a:endParaRPr lang="it-IT" sz="2000" b="1" dirty="0" smtClean="0"/>
          </a:p>
          <a:p>
            <a:pPr marL="365760" indent="-283464">
              <a:spcBef>
                <a:spcPts val="600"/>
              </a:spcBef>
              <a:buClr>
                <a:schemeClr val="accent1"/>
              </a:buClr>
              <a:buSzPct val="80000"/>
              <a:buFont typeface="Wingdings" pitchFamily="2" charset="2"/>
              <a:buChar char="v"/>
            </a:pPr>
            <a:r>
              <a:rPr lang="it-IT" sz="2000" b="1" dirty="0" smtClean="0"/>
              <a:t>Korteweg – de Vries </a:t>
            </a:r>
            <a:r>
              <a:rPr lang="it-IT" sz="2000" dirty="0" smtClean="0"/>
              <a:t>equation (KdV) for propagation of solitary waves in water :</a:t>
            </a:r>
          </a:p>
          <a:p>
            <a:pPr marL="365760" indent="-283464">
              <a:spcBef>
                <a:spcPts val="600"/>
              </a:spcBef>
              <a:buClr>
                <a:schemeClr val="accent1"/>
              </a:buClr>
              <a:buSzPct val="80000"/>
              <a:buFont typeface="Wingdings" pitchFamily="2" charset="2"/>
              <a:buChar char="v"/>
            </a:pPr>
            <a:endParaRPr lang="en-US" sz="2000" dirty="0" smtClean="0"/>
          </a:p>
          <a:p>
            <a:pPr marL="365760" indent="-283464">
              <a:spcBef>
                <a:spcPts val="600"/>
              </a:spcBef>
              <a:buClr>
                <a:schemeClr val="accent1"/>
              </a:buClr>
              <a:buSzPct val="80000"/>
              <a:buFont typeface="Wingdings" pitchFamily="2" charset="2"/>
              <a:buChar char="v"/>
            </a:pPr>
            <a:endParaRPr lang="en-US" sz="2000" dirty="0" smtClean="0"/>
          </a:p>
          <a:p>
            <a:pPr marL="365760" indent="-283464">
              <a:spcBef>
                <a:spcPts val="600"/>
              </a:spcBef>
              <a:buClr>
                <a:schemeClr val="accent1"/>
              </a:buClr>
              <a:buSzPct val="80000"/>
              <a:buFont typeface="Wingdings" pitchFamily="2" charset="2"/>
              <a:buChar char="v"/>
            </a:pPr>
            <a:endParaRPr lang="en-US" sz="2000" dirty="0" smtClean="0"/>
          </a:p>
          <a:p>
            <a:pPr marL="365760" indent="-283464">
              <a:spcBef>
                <a:spcPts val="600"/>
              </a:spcBef>
              <a:buClr>
                <a:schemeClr val="accent1"/>
              </a:buClr>
              <a:buSzPct val="80000"/>
              <a:buFont typeface="Wingdings" pitchFamily="2" charset="2"/>
              <a:buChar char="v"/>
            </a:pPr>
            <a:endParaRPr lang="en-US" sz="2000" dirty="0" smtClean="0"/>
          </a:p>
          <a:p>
            <a:pPr marL="365760" indent="-283464">
              <a:spcBef>
                <a:spcPts val="600"/>
              </a:spcBef>
              <a:buClr>
                <a:schemeClr val="accent1"/>
              </a:buClr>
              <a:buSzPct val="80000"/>
            </a:pPr>
            <a:endParaRPr lang="en-US" sz="2000" dirty="0" smtClean="0"/>
          </a:p>
          <a:p>
            <a:pPr marL="365760" indent="-283464">
              <a:spcBef>
                <a:spcPts val="600"/>
              </a:spcBef>
              <a:buClr>
                <a:schemeClr val="accent1"/>
              </a:buClr>
              <a:buSzPct val="80000"/>
            </a:pPr>
            <a:endParaRPr lang="en-US" sz="2000" dirty="0" smtClean="0"/>
          </a:p>
          <a:p>
            <a:pPr marL="365760" indent="-283464">
              <a:spcBef>
                <a:spcPts val="600"/>
              </a:spcBef>
              <a:buClr>
                <a:schemeClr val="accent1"/>
              </a:buClr>
              <a:buSzPct val="80000"/>
              <a:buFont typeface="Wingdings" pitchFamily="2" charset="2"/>
              <a:buChar char="v"/>
            </a:pPr>
            <a:r>
              <a:rPr lang="en-US" sz="2000" b="1" dirty="0" err="1" smtClean="0"/>
              <a:t>Nesterenko</a:t>
            </a:r>
            <a:r>
              <a:rPr lang="en-US" sz="2000" dirty="0" smtClean="0"/>
              <a:t> equation for solitary waves in granular materials:</a:t>
            </a:r>
          </a:p>
          <a:p>
            <a:pPr marL="365760" lvl="0" indent="-283464">
              <a:spcBef>
                <a:spcPts val="600"/>
              </a:spcBef>
              <a:buClr>
                <a:schemeClr val="accent1"/>
              </a:buClr>
              <a:buSzPct val="80000"/>
              <a:buFont typeface="Wingdings" pitchFamily="2" charset="2"/>
              <a:buChar char="v"/>
            </a:pPr>
            <a:endParaRPr lang="it-IT" sz="2000" dirty="0" smtClean="0"/>
          </a:p>
          <a:p>
            <a:pPr marL="365760" lvl="0" indent="-283464">
              <a:spcBef>
                <a:spcPts val="600"/>
              </a:spcBef>
              <a:buClr>
                <a:schemeClr val="accent1"/>
              </a:buClr>
              <a:buSzPct val="80000"/>
            </a:pPr>
            <a:endParaRPr lang="it-IT" sz="2000" dirty="0" smtClean="0"/>
          </a:p>
        </p:txBody>
      </p:sp>
      <p:pic>
        <p:nvPicPr>
          <p:cNvPr id="224261" name="Picture 5"/>
          <p:cNvPicPr>
            <a:picLocks noChangeAspect="1" noChangeArrowheads="1"/>
          </p:cNvPicPr>
          <p:nvPr/>
        </p:nvPicPr>
        <p:blipFill>
          <a:blip r:embed="rId3" cstate="print"/>
          <a:srcRect/>
          <a:stretch>
            <a:fillRect/>
          </a:stretch>
        </p:blipFill>
        <p:spPr bwMode="auto">
          <a:xfrm>
            <a:off x="4844955" y="1866003"/>
            <a:ext cx="4271749" cy="2208688"/>
          </a:xfrm>
          <a:prstGeom prst="rect">
            <a:avLst/>
          </a:prstGeom>
          <a:noFill/>
          <a:ln w="9525">
            <a:noFill/>
            <a:miter lim="800000"/>
            <a:headEnd/>
            <a:tailEnd/>
          </a:ln>
          <a:effectLst/>
        </p:spPr>
      </p:pic>
      <p:sp>
        <p:nvSpPr>
          <p:cNvPr id="26" name="Title 1"/>
          <p:cNvSpPr txBox="1">
            <a:spLocks/>
          </p:cNvSpPr>
          <p:nvPr/>
        </p:nvSpPr>
        <p:spPr>
          <a:xfrm>
            <a:off x="1141872" y="318448"/>
            <a:ext cx="8229600" cy="563562"/>
          </a:xfrm>
          <a:prstGeom prst="rect">
            <a:avLst/>
          </a:prstGeom>
        </p:spPr>
        <p:txBody>
          <a:bodyPr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it-IT" sz="2600" b="1" i="0" u="none" strike="noStrike" kern="1200" cap="none" spc="0" normalizeH="0" baseline="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Times New Roman" pitchFamily="18" charset="0"/>
                <a:ea typeface="+mj-ea"/>
                <a:cs typeface="Times New Roman" pitchFamily="18" charset="0"/>
              </a:rPr>
              <a:t>Non-linear wave equations</a:t>
            </a:r>
          </a:p>
        </p:txBody>
      </p:sp>
      <p:graphicFrame>
        <p:nvGraphicFramePr>
          <p:cNvPr id="28" name="Object 27"/>
          <p:cNvGraphicFramePr>
            <a:graphicFrameLocks noChangeAspect="1"/>
          </p:cNvGraphicFramePr>
          <p:nvPr/>
        </p:nvGraphicFramePr>
        <p:xfrm>
          <a:off x="1828544" y="2277423"/>
          <a:ext cx="3061881" cy="493074"/>
        </p:xfrm>
        <a:graphic>
          <a:graphicData uri="http://schemas.openxmlformats.org/presentationml/2006/ole">
            <p:oleObj spid="_x0000_s187394" name="Equation" r:id="rId4" imgW="1091880" imgH="228600" progId="Equation.3">
              <p:embed/>
            </p:oleObj>
          </a:graphicData>
        </a:graphic>
      </p:graphicFrame>
      <p:graphicFrame>
        <p:nvGraphicFramePr>
          <p:cNvPr id="13" name="Object 12"/>
          <p:cNvGraphicFramePr>
            <a:graphicFrameLocks noChangeAspect="1"/>
          </p:cNvGraphicFramePr>
          <p:nvPr/>
        </p:nvGraphicFramePr>
        <p:xfrm>
          <a:off x="1980631" y="4784491"/>
          <a:ext cx="5919099" cy="961221"/>
        </p:xfrm>
        <a:graphic>
          <a:graphicData uri="http://schemas.openxmlformats.org/presentationml/2006/ole">
            <p:oleObj spid="_x0000_s187395" name="Equation" r:id="rId5" imgW="2971800" imgH="482400" progId="Equation.3">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153248" y="343482"/>
            <a:ext cx="8229600" cy="563562"/>
          </a:xfrm>
          <a:prstGeom prst="rect">
            <a:avLst/>
          </a:prstGeom>
        </p:spPr>
        <p:txBody>
          <a:bodyPr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it-IT" sz="36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Newton’s cradle</a:t>
            </a:r>
          </a:p>
        </p:txBody>
      </p:sp>
      <p:sp>
        <p:nvSpPr>
          <p:cNvPr id="11" name="Rectangle 10"/>
          <p:cNvSpPr/>
          <p:nvPr/>
        </p:nvSpPr>
        <p:spPr>
          <a:xfrm>
            <a:off x="1364777" y="5971868"/>
            <a:ext cx="6564572" cy="461665"/>
          </a:xfrm>
          <a:prstGeom prst="rect">
            <a:avLst/>
          </a:prstGeom>
        </p:spPr>
        <p:txBody>
          <a:bodyPr wrap="square">
            <a:spAutoFit/>
          </a:bodyPr>
          <a:lstStyle/>
          <a:p>
            <a:r>
              <a:rPr lang="it-IT" sz="1200" dirty="0" smtClean="0">
                <a:solidFill>
                  <a:srgbClr val="3366CC"/>
                </a:solidFill>
                <a:hlinkClick r:id="rId3"/>
              </a:rPr>
              <a:t>http://www.youtube.com/watch?v=5d2JAVgyywk</a:t>
            </a:r>
            <a:endParaRPr lang="it-IT" sz="1200" dirty="0" smtClean="0">
              <a:solidFill>
                <a:srgbClr val="3366CC"/>
              </a:solidFill>
            </a:endParaRPr>
          </a:p>
          <a:p>
            <a:r>
              <a:rPr lang="en-US" sz="1200" dirty="0" smtClean="0">
                <a:solidFill>
                  <a:srgbClr val="3366CC"/>
                </a:solidFill>
                <a:hlinkClick r:id="rId4" action="ppaction://hlinkfile"/>
              </a:rPr>
              <a:t>..\YouTube - </a:t>
            </a:r>
            <a:r>
              <a:rPr lang="en-US" sz="1200" dirty="0" err="1" smtClean="0">
                <a:solidFill>
                  <a:srgbClr val="3366CC"/>
                </a:solidFill>
                <a:hlinkClick r:id="rId4" action="ppaction://hlinkfile"/>
              </a:rPr>
              <a:t>Newtons's</a:t>
            </a:r>
            <a:r>
              <a:rPr lang="en-US" sz="1200" dirty="0" smtClean="0">
                <a:solidFill>
                  <a:srgbClr val="3366CC"/>
                </a:solidFill>
                <a:hlinkClick r:id="rId4" action="ppaction://hlinkfile"/>
              </a:rPr>
              <a:t> Cradle for iPhone.htm</a:t>
            </a:r>
            <a:endParaRPr lang="en-US" sz="1200" dirty="0" smtClean="0">
              <a:solidFill>
                <a:srgbClr val="3366CC"/>
              </a:solidFill>
            </a:endParaRPr>
          </a:p>
        </p:txBody>
      </p:sp>
      <p:graphicFrame>
        <p:nvGraphicFramePr>
          <p:cNvPr id="178179" name="Object 3"/>
          <p:cNvGraphicFramePr>
            <a:graphicFrameLocks noChangeAspect="1"/>
          </p:cNvGraphicFramePr>
          <p:nvPr/>
        </p:nvGraphicFramePr>
        <p:xfrm>
          <a:off x="5391150" y="3521075"/>
          <a:ext cx="1754188" cy="685800"/>
        </p:xfrm>
        <a:graphic>
          <a:graphicData uri="http://schemas.openxmlformats.org/presentationml/2006/ole">
            <p:oleObj spid="_x0000_s188419" name="Oggetto shell Packager" showAsIcon="1" r:id="rId5" imgW="1754280" imgH="685440" progId="Package">
              <p:embed/>
            </p:oleObj>
          </a:graphicData>
        </a:graphic>
      </p:graphicFrame>
      <p:graphicFrame>
        <p:nvGraphicFramePr>
          <p:cNvPr id="300036" name="Object 4"/>
          <p:cNvGraphicFramePr>
            <a:graphicFrameLocks noChangeAspect="1"/>
          </p:cNvGraphicFramePr>
          <p:nvPr/>
        </p:nvGraphicFramePr>
        <p:xfrm>
          <a:off x="3657600" y="2660650"/>
          <a:ext cx="1754188" cy="685800"/>
        </p:xfrm>
        <a:graphic>
          <a:graphicData uri="http://schemas.openxmlformats.org/presentationml/2006/ole">
            <p:oleObj spid="_x0000_s188420" name="Oggetto shell Packager" showAsIcon="1" r:id="rId6" imgW="1754280" imgH="685440" progId="Package">
              <p:embed/>
            </p:oleObj>
          </a:graphicData>
        </a:graphic>
      </p:graphicFrame>
      <p:graphicFrame>
        <p:nvGraphicFramePr>
          <p:cNvPr id="300037" name="Object 5"/>
          <p:cNvGraphicFramePr>
            <a:graphicFrameLocks noChangeAspect="1"/>
          </p:cNvGraphicFramePr>
          <p:nvPr/>
        </p:nvGraphicFramePr>
        <p:xfrm>
          <a:off x="6932613" y="5976938"/>
          <a:ext cx="1754187" cy="685800"/>
        </p:xfrm>
        <a:graphic>
          <a:graphicData uri="http://schemas.openxmlformats.org/presentationml/2006/ole">
            <p:oleObj spid="_x0000_s188421" name="Oggetto shell Packager" showAsIcon="1" r:id="rId7" imgW="1754280" imgH="685440" progId="Package">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5101" y="259312"/>
            <a:ext cx="8308899" cy="1253911"/>
          </a:xfrm>
        </p:spPr>
        <p:txBody>
          <a:bodyPr>
            <a:normAutofit fontScale="90000"/>
          </a:bodyPr>
          <a:lstStyle/>
          <a:p>
            <a:pPr lvl="0" algn="ctr"/>
            <a:r>
              <a:rPr lang="it-IT" sz="3100" dirty="0" smtClean="0">
                <a:latin typeface="Times New Roman" pitchFamily="18" charset="0"/>
                <a:cs typeface="Times New Roman" pitchFamily="18" charset="0"/>
              </a:rPr>
              <a:t>Non linear behaviour corresponding to Lennard-Jones potential at the microscopic scale</a:t>
            </a:r>
            <a:r>
              <a:rPr lang="it-IT" sz="4400" b="1" dirty="0" smtClean="0">
                <a:latin typeface="Times New Roman" pitchFamily="18" charset="0"/>
                <a:cs typeface="Times New Roman" pitchFamily="18" charset="0"/>
              </a:rPr>
              <a:t/>
            </a:r>
            <a:br>
              <a:rPr lang="it-IT" sz="4400" b="1" dirty="0" smtClean="0">
                <a:latin typeface="Times New Roman" pitchFamily="18" charset="0"/>
                <a:cs typeface="Times New Roman" pitchFamily="18" charset="0"/>
              </a:rPr>
            </a:br>
            <a:endParaRPr lang="it-IT" dirty="0"/>
          </a:p>
        </p:txBody>
      </p:sp>
      <p:pic>
        <p:nvPicPr>
          <p:cNvPr id="270338" name="Picture 2"/>
          <p:cNvPicPr>
            <a:picLocks noChangeAspect="1" noChangeArrowheads="1"/>
          </p:cNvPicPr>
          <p:nvPr/>
        </p:nvPicPr>
        <p:blipFill>
          <a:blip r:embed="rId2" cstate="print"/>
          <a:srcRect l="17968" t="3247" r="16611"/>
          <a:stretch>
            <a:fillRect/>
          </a:stretch>
        </p:blipFill>
        <p:spPr bwMode="auto">
          <a:xfrm>
            <a:off x="1325468" y="1256716"/>
            <a:ext cx="3901622" cy="2619249"/>
          </a:xfrm>
          <a:prstGeom prst="rect">
            <a:avLst/>
          </a:prstGeom>
          <a:noFill/>
          <a:ln w="9525">
            <a:noFill/>
            <a:miter lim="800000"/>
            <a:headEnd/>
            <a:tailEnd/>
          </a:ln>
          <a:effectLst/>
        </p:spPr>
      </p:pic>
      <p:sp>
        <p:nvSpPr>
          <p:cNvPr id="5" name="TextBox 4"/>
          <p:cNvSpPr txBox="1"/>
          <p:nvPr/>
        </p:nvSpPr>
        <p:spPr>
          <a:xfrm>
            <a:off x="5609223" y="4531058"/>
            <a:ext cx="3534777" cy="1631216"/>
          </a:xfrm>
          <a:prstGeom prst="rect">
            <a:avLst/>
          </a:prstGeom>
          <a:noFill/>
        </p:spPr>
        <p:txBody>
          <a:bodyPr wrap="square" rtlCol="0">
            <a:spAutoFit/>
          </a:bodyPr>
          <a:lstStyle/>
          <a:p>
            <a:r>
              <a:rPr lang="en-US" sz="1400" b="1" i="1" dirty="0" smtClean="0"/>
              <a:t>Fig 1</a:t>
            </a:r>
            <a:r>
              <a:rPr lang="en-US" sz="1400" i="1" dirty="0" smtClean="0"/>
              <a:t>: </a:t>
            </a:r>
            <a:r>
              <a:rPr lang="en-US" sz="1400" i="1" dirty="0" err="1" smtClean="0"/>
              <a:t>Lennard</a:t>
            </a:r>
            <a:r>
              <a:rPr lang="en-US" sz="1400" i="1" dirty="0" smtClean="0"/>
              <a:t>-Jones type potential describing </a:t>
            </a:r>
            <a:r>
              <a:rPr lang="en-US" sz="1400" i="1" dirty="0" err="1" smtClean="0"/>
              <a:t>e.g</a:t>
            </a:r>
            <a:endParaRPr lang="en-US" sz="1400" i="1" dirty="0" smtClean="0"/>
          </a:p>
          <a:p>
            <a:r>
              <a:rPr lang="en-US" sz="1400" i="1" dirty="0" smtClean="0"/>
              <a:t>         Van </a:t>
            </a:r>
            <a:r>
              <a:rPr lang="en-US" sz="1400" i="1" dirty="0" err="1" smtClean="0"/>
              <a:t>der</a:t>
            </a:r>
            <a:r>
              <a:rPr lang="en-US" sz="1400" i="1" dirty="0" smtClean="0"/>
              <a:t> Waals forces</a:t>
            </a:r>
          </a:p>
          <a:p>
            <a:r>
              <a:rPr lang="en-US" sz="1400" b="1" i="1" dirty="0" smtClean="0"/>
              <a:t>Fig 2 </a:t>
            </a:r>
            <a:r>
              <a:rPr lang="en-US" sz="1400" i="1" dirty="0" smtClean="0"/>
              <a:t>: Displacement wave profile in atomic lattice    </a:t>
            </a:r>
          </a:p>
          <a:p>
            <a:r>
              <a:rPr lang="en-US" sz="1400" i="1" dirty="0" smtClean="0"/>
              <a:t>         systems interacting to </a:t>
            </a:r>
            <a:r>
              <a:rPr lang="en-US" sz="1400" i="1" dirty="0" err="1" smtClean="0"/>
              <a:t>Lennard</a:t>
            </a:r>
            <a:r>
              <a:rPr lang="en-US" sz="1400" i="1" dirty="0" smtClean="0"/>
              <a:t>-Jones type  </a:t>
            </a:r>
          </a:p>
          <a:p>
            <a:r>
              <a:rPr lang="en-US" sz="1400" i="1" dirty="0" smtClean="0"/>
              <a:t>         potential</a:t>
            </a:r>
          </a:p>
          <a:p>
            <a:r>
              <a:rPr lang="en-US" sz="1400" b="1" i="1" dirty="0" smtClean="0"/>
              <a:t>Fig 3 </a:t>
            </a:r>
            <a:r>
              <a:rPr lang="en-US" sz="1400" i="1" dirty="0" smtClean="0"/>
              <a:t>: Wave amplitude </a:t>
            </a:r>
            <a:r>
              <a:rPr lang="en-US" sz="1400" i="1" dirty="0" err="1" smtClean="0"/>
              <a:t>vs</a:t>
            </a:r>
            <a:r>
              <a:rPr lang="en-US" sz="1400" i="1" dirty="0" smtClean="0"/>
              <a:t> speed propagation plot</a:t>
            </a:r>
          </a:p>
          <a:p>
            <a:r>
              <a:rPr lang="en-US" sz="1600" i="1" dirty="0" smtClean="0"/>
              <a:t>         </a:t>
            </a:r>
            <a:endParaRPr lang="it-IT" sz="1600" i="1" dirty="0"/>
          </a:p>
        </p:txBody>
      </p:sp>
      <p:pic>
        <p:nvPicPr>
          <p:cNvPr id="270339" name="Picture 3"/>
          <p:cNvPicPr>
            <a:picLocks noChangeAspect="1" noChangeArrowheads="1"/>
          </p:cNvPicPr>
          <p:nvPr/>
        </p:nvPicPr>
        <p:blipFill>
          <a:blip r:embed="rId3" cstate="print"/>
          <a:srcRect t="2788" r="50438" b="5413"/>
          <a:stretch>
            <a:fillRect/>
          </a:stretch>
        </p:blipFill>
        <p:spPr bwMode="auto">
          <a:xfrm>
            <a:off x="1160057" y="3848669"/>
            <a:ext cx="4027216" cy="2995683"/>
          </a:xfrm>
          <a:prstGeom prst="rect">
            <a:avLst/>
          </a:prstGeom>
          <a:noFill/>
          <a:ln w="9525">
            <a:noFill/>
            <a:miter lim="800000"/>
            <a:headEnd/>
            <a:tailEnd/>
          </a:ln>
          <a:effectLst/>
        </p:spPr>
      </p:pic>
      <p:pic>
        <p:nvPicPr>
          <p:cNvPr id="270340" name="Picture 4"/>
          <p:cNvPicPr>
            <a:picLocks noChangeAspect="1" noChangeArrowheads="1"/>
          </p:cNvPicPr>
          <p:nvPr/>
        </p:nvPicPr>
        <p:blipFill>
          <a:blip r:embed="rId4" cstate="print"/>
          <a:srcRect r="2744"/>
          <a:stretch>
            <a:fillRect/>
          </a:stretch>
        </p:blipFill>
        <p:spPr bwMode="auto">
          <a:xfrm>
            <a:off x="5219332" y="1063250"/>
            <a:ext cx="3870076" cy="3072025"/>
          </a:xfrm>
          <a:prstGeom prst="rect">
            <a:avLst/>
          </a:prstGeom>
          <a:noFill/>
          <a:ln w="9525">
            <a:noFill/>
            <a:miter lim="800000"/>
            <a:headEnd/>
            <a:tailEnd/>
          </a:ln>
          <a:effectLst/>
        </p:spPr>
      </p:pic>
      <p:sp>
        <p:nvSpPr>
          <p:cNvPr id="8" name="Rectangle 7"/>
          <p:cNvSpPr/>
          <p:nvPr/>
        </p:nvSpPr>
        <p:spPr>
          <a:xfrm>
            <a:off x="1064523" y="1729433"/>
            <a:ext cx="818866" cy="276999"/>
          </a:xfrm>
          <a:prstGeom prst="rect">
            <a:avLst/>
          </a:prstGeom>
        </p:spPr>
        <p:txBody>
          <a:bodyPr wrap="square">
            <a:spAutoFit/>
          </a:bodyPr>
          <a:lstStyle/>
          <a:p>
            <a:r>
              <a:rPr lang="en-US" sz="1200" b="1" i="1" dirty="0" smtClean="0"/>
              <a:t>Fig 1</a:t>
            </a:r>
            <a:endParaRPr lang="it-IT" sz="1200" dirty="0"/>
          </a:p>
        </p:txBody>
      </p:sp>
      <p:sp>
        <p:nvSpPr>
          <p:cNvPr id="10" name="Rectangle 9"/>
          <p:cNvSpPr/>
          <p:nvPr/>
        </p:nvSpPr>
        <p:spPr>
          <a:xfrm>
            <a:off x="1025856" y="4151698"/>
            <a:ext cx="818866" cy="276999"/>
          </a:xfrm>
          <a:prstGeom prst="rect">
            <a:avLst/>
          </a:prstGeom>
        </p:spPr>
        <p:txBody>
          <a:bodyPr wrap="square">
            <a:spAutoFit/>
          </a:bodyPr>
          <a:lstStyle/>
          <a:p>
            <a:r>
              <a:rPr lang="en-US" sz="1200" b="1" i="1" dirty="0" smtClean="0"/>
              <a:t>Fig 2</a:t>
            </a:r>
            <a:endParaRPr lang="it-IT" sz="1200" dirty="0"/>
          </a:p>
        </p:txBody>
      </p:sp>
      <p:sp>
        <p:nvSpPr>
          <p:cNvPr id="11" name="Rectangle 10"/>
          <p:cNvSpPr/>
          <p:nvPr/>
        </p:nvSpPr>
        <p:spPr>
          <a:xfrm>
            <a:off x="8179558" y="3962902"/>
            <a:ext cx="818866" cy="276999"/>
          </a:xfrm>
          <a:prstGeom prst="rect">
            <a:avLst/>
          </a:prstGeom>
        </p:spPr>
        <p:txBody>
          <a:bodyPr wrap="square">
            <a:spAutoFit/>
          </a:bodyPr>
          <a:lstStyle/>
          <a:p>
            <a:r>
              <a:rPr lang="en-US" sz="1200" b="1" i="1" dirty="0" smtClean="0"/>
              <a:t>Fig 3</a:t>
            </a:r>
            <a:endParaRPr lang="it-IT" sz="12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5924219" y="1624568"/>
            <a:ext cx="2381581" cy="369332"/>
          </a:xfrm>
          <a:prstGeom prst="rect">
            <a:avLst/>
          </a:prstGeom>
          <a:noFill/>
        </p:spPr>
        <p:txBody>
          <a:bodyPr wrap="square" rtlCol="0">
            <a:spAutoFit/>
          </a:bodyPr>
          <a:lstStyle/>
          <a:p>
            <a:r>
              <a:rPr lang="it-IT" dirty="0" smtClean="0"/>
              <a:t>High cable prestrain</a:t>
            </a:r>
            <a:endParaRPr lang="it-IT" dirty="0"/>
          </a:p>
        </p:txBody>
      </p:sp>
      <p:sp>
        <p:nvSpPr>
          <p:cNvPr id="17" name="TextBox 16"/>
          <p:cNvSpPr txBox="1"/>
          <p:nvPr/>
        </p:nvSpPr>
        <p:spPr>
          <a:xfrm>
            <a:off x="1809419" y="1612900"/>
            <a:ext cx="2381581" cy="369332"/>
          </a:xfrm>
          <a:prstGeom prst="rect">
            <a:avLst/>
          </a:prstGeom>
          <a:noFill/>
        </p:spPr>
        <p:txBody>
          <a:bodyPr wrap="square" rtlCol="0">
            <a:spAutoFit/>
          </a:bodyPr>
          <a:lstStyle/>
          <a:p>
            <a:r>
              <a:rPr lang="it-IT" dirty="0" smtClean="0"/>
              <a:t>Low cable prestrain</a:t>
            </a:r>
            <a:endParaRPr lang="it-IT" dirty="0"/>
          </a:p>
        </p:txBody>
      </p:sp>
      <p:sp>
        <p:nvSpPr>
          <p:cNvPr id="7" name="Title 1"/>
          <p:cNvSpPr>
            <a:spLocks noGrp="1"/>
          </p:cNvSpPr>
          <p:nvPr>
            <p:ph type="title"/>
          </p:nvPr>
        </p:nvSpPr>
        <p:spPr>
          <a:xfrm>
            <a:off x="930552" y="533400"/>
            <a:ext cx="8336280" cy="649941"/>
          </a:xfrm>
        </p:spPr>
        <p:txBody>
          <a:bodyPr>
            <a:normAutofit fontScale="90000"/>
          </a:bodyPr>
          <a:lstStyle/>
          <a:p>
            <a:pPr algn="ctr"/>
            <a:r>
              <a:rPr lang="en-US" sz="4000" dirty="0" smtClean="0"/>
              <a:t>   Typical </a:t>
            </a:r>
            <a:r>
              <a:rPr lang="en-US" sz="3600" dirty="0" smtClean="0"/>
              <a:t>F </a:t>
            </a:r>
            <a:r>
              <a:rPr lang="en-US" sz="3600" dirty="0" err="1" smtClean="0"/>
              <a:t>vs</a:t>
            </a:r>
            <a:r>
              <a:rPr lang="en-US" sz="3600" dirty="0" smtClean="0">
                <a:sym typeface="Mathematica1"/>
              </a:rPr>
              <a:t>    plots in </a:t>
            </a:r>
            <a:r>
              <a:rPr lang="en-US" sz="3600" dirty="0" err="1" smtClean="0">
                <a:sym typeface="Mathematica1"/>
              </a:rPr>
              <a:t>tensegrity</a:t>
            </a:r>
            <a:r>
              <a:rPr lang="en-US" sz="3600" dirty="0" smtClean="0">
                <a:sym typeface="Mathematica1"/>
              </a:rPr>
              <a:t> prisms</a:t>
            </a:r>
            <a:r>
              <a:rPr lang="en-US" sz="3600" dirty="0" smtClean="0"/>
              <a:t/>
            </a:r>
            <a:br>
              <a:rPr lang="en-US" sz="3600" dirty="0" smtClean="0"/>
            </a:br>
            <a:endParaRPr lang="en-US" sz="3600" dirty="0"/>
          </a:p>
        </p:txBody>
      </p:sp>
      <p:graphicFrame>
        <p:nvGraphicFramePr>
          <p:cNvPr id="43010" name="Object 2"/>
          <p:cNvGraphicFramePr>
            <a:graphicFrameLocks noChangeAspect="1"/>
          </p:cNvGraphicFramePr>
          <p:nvPr/>
        </p:nvGraphicFramePr>
        <p:xfrm>
          <a:off x="3999861" y="452699"/>
          <a:ext cx="329762" cy="449814"/>
        </p:xfrm>
        <a:graphic>
          <a:graphicData uri="http://schemas.openxmlformats.org/presentationml/2006/ole">
            <p:oleObj spid="_x0000_s189442" name="Equation" r:id="rId4" imgW="4064000" imgH="4470400" progId="Equation.3">
              <p:embed/>
            </p:oleObj>
          </a:graphicData>
        </a:graphic>
      </p:graphicFrame>
      <p:pic>
        <p:nvPicPr>
          <p:cNvPr id="6" name="Picture 13" descr="tensegrity_force_elongation_p002.pdf"/>
          <p:cNvPicPr>
            <a:picLocks noChangeAspect="1"/>
          </p:cNvPicPr>
          <p:nvPr/>
        </p:nvPicPr>
        <p:blipFill>
          <a:blip r:embed="rId5" cstate="print">
            <a:lum contrast="-6000"/>
          </a:blip>
          <a:stretch>
            <a:fillRect/>
          </a:stretch>
        </p:blipFill>
        <p:spPr>
          <a:xfrm>
            <a:off x="1062569" y="3039230"/>
            <a:ext cx="3962398" cy="2932174"/>
          </a:xfrm>
          <a:prstGeom prst="rect">
            <a:avLst/>
          </a:prstGeom>
        </p:spPr>
      </p:pic>
      <p:pic>
        <p:nvPicPr>
          <p:cNvPr id="8" name="Picture 14" descr="tensegrity_force_elongation_p010.pdf"/>
          <p:cNvPicPr>
            <a:picLocks noChangeAspect="1"/>
          </p:cNvPicPr>
          <p:nvPr/>
        </p:nvPicPr>
        <p:blipFill>
          <a:blip r:embed="rId6" cstate="print"/>
          <a:stretch>
            <a:fillRect/>
          </a:stretch>
        </p:blipFill>
        <p:spPr>
          <a:xfrm>
            <a:off x="5179656" y="3169700"/>
            <a:ext cx="3872776" cy="2930400"/>
          </a:xfrm>
          <a:prstGeom prst="rect">
            <a:avLst/>
          </a:prstGeom>
        </p:spPr>
      </p:pic>
      <p:grpSp>
        <p:nvGrpSpPr>
          <p:cNvPr id="2" name="Gruppo 23"/>
          <p:cNvGrpSpPr/>
          <p:nvPr/>
        </p:nvGrpSpPr>
        <p:grpSpPr>
          <a:xfrm>
            <a:off x="4451019" y="1955800"/>
            <a:ext cx="4058775" cy="2604294"/>
            <a:chOff x="4451019" y="1955800"/>
            <a:chExt cx="4058775" cy="2604294"/>
          </a:xfrm>
        </p:grpSpPr>
        <p:cxnSp>
          <p:nvCxnSpPr>
            <p:cNvPr id="10" name="Connettore 1 9"/>
            <p:cNvCxnSpPr/>
            <p:nvPr/>
          </p:nvCxnSpPr>
          <p:spPr>
            <a:xfrm rot="5400000">
              <a:off x="3727450" y="3790950"/>
              <a:ext cx="1485900"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1" name="Connettore 1 10"/>
            <p:cNvCxnSpPr/>
            <p:nvPr/>
          </p:nvCxnSpPr>
          <p:spPr>
            <a:xfrm rot="5400000">
              <a:off x="7766050" y="3816350"/>
              <a:ext cx="1485900" cy="1588"/>
            </a:xfrm>
            <a:prstGeom prst="line">
              <a:avLst/>
            </a:prstGeom>
            <a:ln w="12700">
              <a:solidFill>
                <a:schemeClr val="tx1"/>
              </a:solidFill>
              <a:prstDash val="dash"/>
            </a:ln>
          </p:spPr>
          <p:style>
            <a:lnRef idx="2">
              <a:schemeClr val="accent1"/>
            </a:lnRef>
            <a:fillRef idx="0">
              <a:schemeClr val="accent1"/>
            </a:fillRef>
            <a:effectRef idx="1">
              <a:schemeClr val="accent1"/>
            </a:effectRef>
            <a:fontRef idx="minor">
              <a:schemeClr val="tx1"/>
            </a:fontRef>
          </p:style>
        </p:cxnSp>
        <p:grpSp>
          <p:nvGrpSpPr>
            <p:cNvPr id="3" name="Gruppo 22"/>
            <p:cNvGrpSpPr/>
            <p:nvPr/>
          </p:nvGrpSpPr>
          <p:grpSpPr>
            <a:xfrm>
              <a:off x="4451019" y="1955800"/>
              <a:ext cx="3956381" cy="1727200"/>
              <a:chOff x="4451019" y="1689100"/>
              <a:chExt cx="3956381" cy="1727200"/>
            </a:xfrm>
          </p:grpSpPr>
          <p:sp>
            <p:nvSpPr>
              <p:cNvPr id="12" name="TextBox 16"/>
              <p:cNvSpPr txBox="1"/>
              <p:nvPr/>
            </p:nvSpPr>
            <p:spPr>
              <a:xfrm>
                <a:off x="4451019" y="1689100"/>
                <a:ext cx="1251281" cy="338554"/>
              </a:xfrm>
              <a:prstGeom prst="rect">
                <a:avLst/>
              </a:prstGeom>
              <a:noFill/>
            </p:spPr>
            <p:txBody>
              <a:bodyPr wrap="square" rtlCol="0">
                <a:spAutoFit/>
              </a:bodyPr>
              <a:lstStyle/>
              <a:p>
                <a:r>
                  <a:rPr lang="it-IT" sz="1600" i="1" dirty="0" err="1" smtClean="0"/>
                  <a:t>lockingeffect</a:t>
                </a:r>
                <a:endParaRPr lang="it-IT" sz="1600" i="1" dirty="0"/>
              </a:p>
            </p:txBody>
          </p:sp>
          <p:cxnSp>
            <p:nvCxnSpPr>
              <p:cNvPr id="13" name="Connettore 1 12"/>
              <p:cNvCxnSpPr/>
              <p:nvPr/>
            </p:nvCxnSpPr>
            <p:spPr>
              <a:xfrm rot="5400000">
                <a:off x="4127500" y="2578100"/>
                <a:ext cx="1270000" cy="406400"/>
              </a:xfrm>
              <a:prstGeom prst="line">
                <a:avLst/>
              </a:prstGeom>
              <a:ln w="12700">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8" name="Connettore 1 17"/>
              <p:cNvCxnSpPr/>
              <p:nvPr/>
            </p:nvCxnSpPr>
            <p:spPr>
              <a:xfrm>
                <a:off x="5346700" y="2133600"/>
                <a:ext cx="3060700" cy="939800"/>
              </a:xfrm>
              <a:prstGeom prst="line">
                <a:avLst/>
              </a:prstGeom>
              <a:ln w="12700">
                <a:solidFill>
                  <a:schemeClr val="tx1"/>
                </a:solidFill>
                <a:prstDash val="solid"/>
                <a:tailEnd type="triangle"/>
              </a:ln>
            </p:spPr>
            <p:style>
              <a:lnRef idx="2">
                <a:schemeClr val="accent1"/>
              </a:lnRef>
              <a:fillRef idx="0">
                <a:schemeClr val="accent1"/>
              </a:fillRef>
              <a:effectRef idx="1">
                <a:schemeClr val="accent1"/>
              </a:effectRef>
              <a:fontRef idx="minor">
                <a:schemeClr val="tx1"/>
              </a:fontRef>
            </p:style>
          </p:cxn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83226" y="5547085"/>
            <a:ext cx="7498080" cy="1143000"/>
          </a:xfrm>
        </p:spPr>
        <p:txBody>
          <a:bodyPr>
            <a:normAutofit fontScale="90000"/>
          </a:bodyPr>
          <a:lstStyle/>
          <a:p>
            <a:pPr algn="ctr"/>
            <a:r>
              <a:rPr lang="en-US" sz="4400" dirty="0" smtClean="0"/>
              <a:t>Part 4 :  </a:t>
            </a:r>
            <a:r>
              <a:rPr lang="en-US" sz="4400" dirty="0" smtClean="0">
                <a:sym typeface="Mathematica1"/>
              </a:rPr>
              <a:t>Wave Analysis</a:t>
            </a:r>
            <a:r>
              <a:rPr lang="en-US" sz="3600" dirty="0" smtClean="0"/>
              <a:t/>
            </a:r>
            <a:br>
              <a:rPr lang="en-US" sz="3600" dirty="0" smtClean="0"/>
            </a:br>
            <a:endParaRPr lang="en-US" sz="3100" dirty="0"/>
          </a:p>
        </p:txBody>
      </p:sp>
      <p:pic>
        <p:nvPicPr>
          <p:cNvPr id="67586" name="Picture 2" descr="C:\Documents and Settings\Lucy\Desktop\spettro_elettromagnetico.png"/>
          <p:cNvPicPr>
            <a:picLocks noChangeAspect="1" noChangeArrowheads="1"/>
          </p:cNvPicPr>
          <p:nvPr/>
        </p:nvPicPr>
        <p:blipFill>
          <a:blip r:embed="rId2" cstate="print"/>
          <a:srcRect/>
          <a:stretch>
            <a:fillRect/>
          </a:stretch>
        </p:blipFill>
        <p:spPr bwMode="auto">
          <a:xfrm rot="10368553">
            <a:off x="2714209" y="579989"/>
            <a:ext cx="5406265" cy="3807098"/>
          </a:xfrm>
          <a:prstGeom prst="rect">
            <a:avLst/>
          </a:prstGeom>
          <a:noFill/>
          <a:ln>
            <a:noFill/>
          </a:ln>
          <a:effectLst>
            <a:outerShdw blurRad="190500" dist="228600" dir="2700000" algn="ctr">
              <a:srgbClr val="000000">
                <a:alpha val="30000"/>
              </a:srgbClr>
            </a:outerShdw>
            <a:reflection blurRad="6350" stA="50000" endA="300" endPos="38500" dist="50800" dir="5400000" sy="-100000" algn="bl" rotWithShape="0"/>
          </a:effectLst>
          <a:scene3d>
            <a:camera prst="isometricBottomDown"/>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32965" y="1527248"/>
            <a:ext cx="12734365" cy="4365552"/>
          </a:xfrm>
        </p:spPr>
        <p:txBody>
          <a:bodyPr>
            <a:normAutofit fontScale="90000"/>
          </a:bodyPr>
          <a:lstStyle/>
          <a:p>
            <a:pPr marL="514350" indent="-514350" algn="ctr"/>
            <a:r>
              <a:rPr lang="en-US" sz="4400" dirty="0" smtClean="0"/>
              <a:t>4.</a:t>
            </a:r>
            <a:r>
              <a:rPr lang="en-US" sz="4444" dirty="0" smtClean="0"/>
              <a:t>1: Solitary waves traveling on </a:t>
            </a:r>
            <a:br>
              <a:rPr lang="en-US" sz="4444" dirty="0" smtClean="0"/>
            </a:br>
            <a:r>
              <a:rPr lang="en-US" sz="4444" dirty="0" smtClean="0"/>
              <a:t>1D chains of on Nylon (cables)- </a:t>
            </a:r>
            <a:br>
              <a:rPr lang="en-US" sz="4444" dirty="0" smtClean="0"/>
            </a:br>
            <a:r>
              <a:rPr lang="en-US" sz="4444" dirty="0" smtClean="0"/>
              <a:t>Carbon fiber (bars)-</a:t>
            </a:r>
            <a:br>
              <a:rPr lang="en-US" sz="4444" dirty="0" smtClean="0"/>
            </a:br>
            <a:r>
              <a:rPr lang="en-US" sz="4444" dirty="0" smtClean="0"/>
              <a:t>Polycarbonate sheets </a:t>
            </a:r>
            <a:br>
              <a:rPr lang="en-US" sz="4444" dirty="0" smtClean="0"/>
            </a:br>
            <a:r>
              <a:rPr lang="en-US" sz="4444" dirty="0" smtClean="0"/>
              <a:t>(lumped masses) prisms </a:t>
            </a:r>
            <a:br>
              <a:rPr lang="en-US" sz="4444" dirty="0" smtClean="0"/>
            </a:br>
            <a:r>
              <a:rPr lang="en-US" sz="4444" dirty="0" smtClean="0">
                <a:solidFill>
                  <a:srgbClr val="FF0000"/>
                </a:solidFill>
              </a:rPr>
              <a:t>(</a:t>
            </a:r>
            <a:r>
              <a:rPr lang="en-US" sz="4444" i="1" dirty="0" smtClean="0">
                <a:solidFill>
                  <a:srgbClr val="FF0000"/>
                </a:solidFill>
              </a:rPr>
              <a:t>NCFPC systems</a:t>
            </a:r>
            <a:r>
              <a:rPr lang="en-US" sz="4444" dirty="0" smtClean="0">
                <a:solidFill>
                  <a:srgbClr val="FF0000"/>
                </a:solidFill>
              </a:rPr>
              <a:t>)</a:t>
            </a:r>
            <a:r>
              <a:rPr lang="en-US" sz="3600" dirty="0" smtClean="0"/>
              <a:t/>
            </a:r>
            <a:br>
              <a:rPr lang="en-US" sz="3600" dirty="0" smtClean="0"/>
            </a:br>
            <a:r>
              <a:rPr lang="en-US" sz="3600" dirty="0" smtClean="0"/>
              <a:t/>
            </a:r>
            <a:br>
              <a:rPr lang="en-US" sz="3600" dirty="0" smtClean="0"/>
            </a:br>
            <a:endParaRPr lang="en-US" sz="31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2720" y="84160"/>
            <a:ext cx="7498080" cy="1143000"/>
          </a:xfrm>
        </p:spPr>
        <p:txBody>
          <a:bodyPr>
            <a:normAutofit fontScale="90000"/>
          </a:bodyPr>
          <a:lstStyle/>
          <a:p>
            <a:pPr algn="ctr"/>
            <a:r>
              <a:rPr lang="en-US" sz="4400" dirty="0" smtClean="0"/>
              <a:t>Part 1: </a:t>
            </a:r>
            <a:r>
              <a:rPr lang="en-US" sz="4444" dirty="0" smtClean="0"/>
              <a:t>INTRODUCTION</a:t>
            </a:r>
            <a:r>
              <a:rPr lang="en-US" sz="3600" dirty="0" smtClean="0"/>
              <a:t/>
            </a:r>
            <a:br>
              <a:rPr lang="en-US" sz="3600" dirty="0" smtClean="0"/>
            </a:br>
            <a:endParaRPr lang="en-US" sz="3100" dirty="0"/>
          </a:p>
        </p:txBody>
      </p:sp>
      <p:sp>
        <p:nvSpPr>
          <p:cNvPr id="5" name="TextBox 4"/>
          <p:cNvSpPr txBox="1"/>
          <p:nvPr/>
        </p:nvSpPr>
        <p:spPr>
          <a:xfrm>
            <a:off x="1116105" y="3336481"/>
            <a:ext cx="7749144" cy="3416320"/>
          </a:xfrm>
          <a:prstGeom prst="rect">
            <a:avLst/>
          </a:prstGeom>
          <a:noFill/>
        </p:spPr>
        <p:txBody>
          <a:bodyPr wrap="square" rtlCol="0">
            <a:spAutoFit/>
          </a:bodyPr>
          <a:lstStyle/>
          <a:p>
            <a:pPr algn="ctr"/>
            <a:endParaRPr lang="en-US" b="1" dirty="0" smtClean="0"/>
          </a:p>
          <a:p>
            <a:pPr algn="ctr"/>
            <a:r>
              <a:rPr lang="en-US" b="1" dirty="0" smtClean="0"/>
              <a:t>TENSEGRITY </a:t>
            </a:r>
            <a:r>
              <a:rPr lang="en-US" dirty="0" smtClean="0"/>
              <a:t>is a spatial reticulate system in a state of self-stress.</a:t>
            </a:r>
          </a:p>
          <a:p>
            <a:pPr algn="ctr"/>
            <a:r>
              <a:rPr lang="en-US" dirty="0" smtClean="0"/>
              <a:t>The structure is based on the combination of a few patterns:</a:t>
            </a:r>
          </a:p>
          <a:p>
            <a:pPr algn="ctr"/>
            <a:endParaRPr lang="en-US" dirty="0" smtClean="0"/>
          </a:p>
          <a:p>
            <a:pPr algn="ctr">
              <a:buFont typeface="Arial" pitchFamily="34" charset="0"/>
              <a:buChar char="•"/>
            </a:pPr>
            <a:r>
              <a:rPr lang="en-US" dirty="0" smtClean="0"/>
              <a:t>  Loading members only in pure compression or pure tension, </a:t>
            </a:r>
          </a:p>
          <a:p>
            <a:pPr algn="ctr"/>
            <a:r>
              <a:rPr lang="en-US" dirty="0" smtClean="0"/>
              <a:t>meaning the structure will only fail if the cables yield or the rods buckle.</a:t>
            </a:r>
          </a:p>
          <a:p>
            <a:pPr algn="ctr"/>
            <a:endParaRPr lang="en-US" dirty="0" smtClean="0"/>
          </a:p>
          <a:p>
            <a:pPr algn="ctr">
              <a:buFont typeface="Arial" pitchFamily="34" charset="0"/>
              <a:buChar char="•"/>
            </a:pPr>
            <a:r>
              <a:rPr lang="en-US" b="1" dirty="0" smtClean="0"/>
              <a:t> Preload </a:t>
            </a:r>
            <a:r>
              <a:rPr lang="en-US" dirty="0" smtClean="0"/>
              <a:t>or tensional </a:t>
            </a:r>
            <a:r>
              <a:rPr lang="en-US" b="1" dirty="0" err="1" smtClean="0"/>
              <a:t>prestress</a:t>
            </a:r>
            <a:r>
              <a:rPr lang="en-US" b="1" dirty="0" smtClean="0"/>
              <a:t>, </a:t>
            </a:r>
            <a:r>
              <a:rPr lang="en-US" dirty="0" smtClean="0"/>
              <a:t>which allows cables to be rigid in tension.</a:t>
            </a:r>
          </a:p>
          <a:p>
            <a:pPr algn="ctr">
              <a:buFont typeface="Arial" pitchFamily="34" charset="0"/>
              <a:buChar char="•"/>
            </a:pPr>
            <a:endParaRPr lang="en-US" dirty="0" smtClean="0"/>
          </a:p>
          <a:p>
            <a:pPr algn="ctr">
              <a:buFont typeface="Arial" pitchFamily="34" charset="0"/>
              <a:buChar char="•"/>
            </a:pPr>
            <a:r>
              <a:rPr lang="en-US" dirty="0" smtClean="0"/>
              <a:t>  Mechanical stability, which allows the members to remain in    tension/compression as stress on the structure increases</a:t>
            </a:r>
          </a:p>
          <a:p>
            <a:endParaRPr lang="en-US" dirty="0" smtClean="0"/>
          </a:p>
        </p:txBody>
      </p:sp>
      <p:pic>
        <p:nvPicPr>
          <p:cNvPr id="48130" name="Picture 2" descr="http://upload.wikimedia.org/wikipedia/commons/thumb/0/0b/In16695.jpg/250px-In16695.jpg"/>
          <p:cNvPicPr>
            <a:picLocks noChangeAspect="1" noChangeArrowheads="1"/>
          </p:cNvPicPr>
          <p:nvPr/>
        </p:nvPicPr>
        <p:blipFill>
          <a:blip r:embed="rId2" cstate="print"/>
          <a:srcRect/>
          <a:stretch>
            <a:fillRect/>
          </a:stretch>
        </p:blipFill>
        <p:spPr bwMode="auto">
          <a:xfrm>
            <a:off x="3415552" y="994077"/>
            <a:ext cx="3039035" cy="2323727"/>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32171" y="156439"/>
            <a:ext cx="7723165" cy="707886"/>
          </a:xfrm>
          <a:prstGeom prst="rect">
            <a:avLst/>
          </a:prstGeom>
          <a:noFill/>
        </p:spPr>
        <p:txBody>
          <a:bodyPr wrap="square" rtlCol="0">
            <a:spAutoFit/>
          </a:bodyPr>
          <a:lstStyle/>
          <a:p>
            <a:pPr marL="514350" indent="-514350" algn="ctr">
              <a:spcBef>
                <a:spcPct val="0"/>
              </a:spcBef>
            </a:pP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System layout</a:t>
            </a:r>
          </a:p>
        </p:txBody>
      </p:sp>
      <p:pic>
        <p:nvPicPr>
          <p:cNvPr id="6" name="Picture 2" descr="C:\Documents and Settings\Vinc\Desktop\presentazione\catena_massa2.tif"/>
          <p:cNvPicPr>
            <a:picLocks noChangeAspect="1" noChangeArrowheads="1"/>
          </p:cNvPicPr>
          <p:nvPr/>
        </p:nvPicPr>
        <p:blipFill>
          <a:blip r:embed="rId2" cstate="print"/>
          <a:srcRect l="40225" t="14388" r="41562" b="16276"/>
          <a:stretch>
            <a:fillRect/>
          </a:stretch>
        </p:blipFill>
        <p:spPr bwMode="auto">
          <a:xfrm>
            <a:off x="1589651" y="1919315"/>
            <a:ext cx="1645920" cy="4699535"/>
          </a:xfrm>
          <a:prstGeom prst="rect">
            <a:avLst/>
          </a:prstGeom>
          <a:noFill/>
        </p:spPr>
      </p:pic>
      <p:sp>
        <p:nvSpPr>
          <p:cNvPr id="7" name="Down Arrow 6"/>
          <p:cNvSpPr/>
          <p:nvPr/>
        </p:nvSpPr>
        <p:spPr>
          <a:xfrm>
            <a:off x="2176330" y="1734661"/>
            <a:ext cx="383998" cy="234814"/>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133422" y="1130460"/>
            <a:ext cx="457200" cy="4572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entesi graffa chiusa 9"/>
          <p:cNvSpPr/>
          <p:nvPr/>
        </p:nvSpPr>
        <p:spPr>
          <a:xfrm>
            <a:off x="3186572" y="2377440"/>
            <a:ext cx="501655" cy="4058529"/>
          </a:xfrm>
          <a:prstGeom prst="rightBrace">
            <a:avLst>
              <a:gd name="adj1" fmla="val 67867"/>
              <a:gd name="adj2" fmla="val 5043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CasellaDiTesto 10"/>
          <p:cNvSpPr txBox="1"/>
          <p:nvPr/>
        </p:nvSpPr>
        <p:spPr>
          <a:xfrm>
            <a:off x="3705443" y="3964937"/>
            <a:ext cx="1456813" cy="830997"/>
          </a:xfrm>
          <a:prstGeom prst="rect">
            <a:avLst/>
          </a:prstGeom>
          <a:noFill/>
        </p:spPr>
        <p:txBody>
          <a:bodyPr wrap="square" rtlCol="0">
            <a:spAutoFit/>
          </a:bodyPr>
          <a:lstStyle/>
          <a:p>
            <a:r>
              <a:rPr lang="it-IT" sz="2400" dirty="0" smtClean="0"/>
              <a:t>300</a:t>
            </a:r>
          </a:p>
          <a:p>
            <a:r>
              <a:rPr lang="it-IT" sz="2400" dirty="0" err="1" smtClean="0"/>
              <a:t>prisms</a:t>
            </a:r>
            <a:endParaRPr lang="it-IT" sz="2400" dirty="0"/>
          </a:p>
        </p:txBody>
      </p:sp>
      <p:sp>
        <p:nvSpPr>
          <p:cNvPr id="15" name="CasellaDiTesto 5"/>
          <p:cNvSpPr txBox="1"/>
          <p:nvPr/>
        </p:nvSpPr>
        <p:spPr>
          <a:xfrm>
            <a:off x="5198915" y="1199054"/>
            <a:ext cx="3717428" cy="6186309"/>
          </a:xfrm>
          <a:prstGeom prst="rect">
            <a:avLst/>
          </a:prstGeom>
          <a:noFill/>
        </p:spPr>
        <p:txBody>
          <a:bodyPr wrap="none" rtlCol="0">
            <a:spAutoFit/>
          </a:bodyPr>
          <a:lstStyle/>
          <a:p>
            <a:endParaRPr lang="it-IT" b="1" dirty="0" smtClean="0"/>
          </a:p>
          <a:p>
            <a:r>
              <a:rPr lang="it-IT" b="1" dirty="0" smtClean="0"/>
              <a:t>Bars</a:t>
            </a:r>
          </a:p>
          <a:p>
            <a:r>
              <a:rPr lang="it-IT" i="1" dirty="0" err="1" smtClean="0"/>
              <a:t>PultrudedCarbonTubing</a:t>
            </a:r>
            <a:endParaRPr lang="it-IT" i="1" dirty="0" smtClean="0"/>
          </a:p>
          <a:p>
            <a:r>
              <a:rPr lang="it-IT" dirty="0" smtClean="0"/>
              <a:t>E=230 </a:t>
            </a:r>
            <a:r>
              <a:rPr lang="it-IT" dirty="0" err="1" smtClean="0"/>
              <a:t>GPa</a:t>
            </a:r>
            <a:endParaRPr lang="it-IT" dirty="0" smtClean="0"/>
          </a:p>
          <a:p>
            <a:r>
              <a:rPr lang="it-IT" dirty="0" err="1" smtClean="0"/>
              <a:t>O.D.</a:t>
            </a:r>
            <a:r>
              <a:rPr lang="it-IT" dirty="0" smtClean="0"/>
              <a:t> 4 mm</a:t>
            </a:r>
          </a:p>
          <a:p>
            <a:r>
              <a:rPr lang="it-IT" dirty="0" err="1" smtClean="0"/>
              <a:t>I.D.</a:t>
            </a:r>
            <a:r>
              <a:rPr lang="it-IT" dirty="0" smtClean="0"/>
              <a:t> 0.100”</a:t>
            </a:r>
          </a:p>
          <a:p>
            <a:r>
              <a:rPr lang="it-IT" dirty="0" smtClean="0"/>
              <a:t>Wt./gm = 2 gm</a:t>
            </a:r>
          </a:p>
          <a:p>
            <a:endParaRPr lang="it-IT" dirty="0" smtClean="0"/>
          </a:p>
          <a:p>
            <a:r>
              <a:rPr lang="it-IT" b="1" dirty="0" smtClean="0"/>
              <a:t>Cross-Cables and Edge Members</a:t>
            </a:r>
          </a:p>
          <a:p>
            <a:r>
              <a:rPr lang="it-IT" i="1" dirty="0" smtClean="0"/>
              <a:t>Nylon 6</a:t>
            </a:r>
          </a:p>
          <a:p>
            <a:r>
              <a:rPr lang="it-IT" dirty="0" smtClean="0"/>
              <a:t>Ø =2 mm</a:t>
            </a:r>
          </a:p>
          <a:p>
            <a:r>
              <a:rPr lang="it-IT" dirty="0" smtClean="0"/>
              <a:t>E=1800 MPa</a:t>
            </a:r>
          </a:p>
          <a:p>
            <a:endParaRPr lang="it-IT" dirty="0" smtClean="0"/>
          </a:p>
          <a:p>
            <a:r>
              <a:rPr lang="it-IT" b="1" dirty="0" smtClean="0"/>
              <a:t>Polycarbonate round sheets</a:t>
            </a:r>
          </a:p>
          <a:p>
            <a:r>
              <a:rPr lang="it-IT" dirty="0" smtClean="0"/>
              <a:t>Thick=1.57 mm</a:t>
            </a:r>
          </a:p>
          <a:p>
            <a:r>
              <a:rPr lang="it-IT" dirty="0" smtClean="0"/>
              <a:t>Ø= 14 cm</a:t>
            </a:r>
          </a:p>
          <a:p>
            <a:endParaRPr lang="it-IT" b="1" dirty="0" smtClean="0"/>
          </a:p>
          <a:p>
            <a:endParaRPr lang="it-IT" b="1" dirty="0" smtClean="0"/>
          </a:p>
          <a:p>
            <a:endParaRPr lang="it-IT" dirty="0" smtClean="0"/>
          </a:p>
          <a:p>
            <a:endParaRPr lang="it-IT" dirty="0" smtClean="0"/>
          </a:p>
          <a:p>
            <a:endParaRPr lang="it-IT" dirty="0" smtClean="0"/>
          </a:p>
          <a:p>
            <a:endParaRPr lang="it-IT"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15" descr="prisma_massa2.tif"/>
          <p:cNvPicPr>
            <a:picLocks noChangeAspect="1"/>
          </p:cNvPicPr>
          <p:nvPr/>
        </p:nvPicPr>
        <p:blipFill>
          <a:blip r:embed="rId2" cstate="print"/>
          <a:srcRect l="22656" t="17708" r="34375" b="15625"/>
          <a:stretch>
            <a:fillRect/>
          </a:stretch>
        </p:blipFill>
        <p:spPr>
          <a:xfrm>
            <a:off x="1019906" y="1553503"/>
            <a:ext cx="3723939" cy="4333311"/>
          </a:xfrm>
          <a:prstGeom prst="rect">
            <a:avLst/>
          </a:prstGeom>
        </p:spPr>
      </p:pic>
      <p:sp>
        <p:nvSpPr>
          <p:cNvPr id="11" name="Rectangle 10"/>
          <p:cNvSpPr/>
          <p:nvPr/>
        </p:nvSpPr>
        <p:spPr>
          <a:xfrm>
            <a:off x="5711492" y="1571276"/>
            <a:ext cx="5050302" cy="3693319"/>
          </a:xfrm>
          <a:prstGeom prst="rect">
            <a:avLst/>
          </a:prstGeom>
        </p:spPr>
        <p:txBody>
          <a:bodyPr wrap="square">
            <a:spAutoFit/>
          </a:bodyPr>
          <a:lstStyle/>
          <a:p>
            <a:endParaRPr lang="it-IT" b="1" dirty="0" smtClean="0"/>
          </a:p>
          <a:p>
            <a:pPr fontAlgn="t"/>
            <a:r>
              <a:rPr lang="en-US" dirty="0" smtClean="0"/>
              <a:t>a= 0.07 m</a:t>
            </a:r>
            <a:endParaRPr lang="it-IT" dirty="0" smtClean="0"/>
          </a:p>
          <a:p>
            <a:pPr fontAlgn="t"/>
            <a:r>
              <a:rPr lang="en-US" dirty="0" smtClean="0"/>
              <a:t>λ</a:t>
            </a:r>
            <a:r>
              <a:rPr lang="en-US" baseline="-25000" dirty="0" smtClean="0"/>
              <a:t>0</a:t>
            </a:r>
            <a:r>
              <a:rPr lang="en-US" dirty="0" smtClean="0"/>
              <a:t>= 0.124201 m</a:t>
            </a:r>
            <a:endParaRPr lang="it-IT" dirty="0" smtClean="0"/>
          </a:p>
          <a:p>
            <a:pPr fontAlgn="t"/>
            <a:r>
              <a:rPr lang="en-US" dirty="0" smtClean="0"/>
              <a:t>L=  0.18 m</a:t>
            </a:r>
            <a:endParaRPr lang="it-IT" dirty="0" smtClean="0"/>
          </a:p>
          <a:p>
            <a:pPr fontAlgn="t"/>
            <a:r>
              <a:rPr lang="en-US" dirty="0" smtClean="0"/>
              <a:t>ϕ</a:t>
            </a:r>
            <a:r>
              <a:rPr lang="en-US" baseline="-25000" dirty="0" smtClean="0"/>
              <a:t>0</a:t>
            </a:r>
            <a:r>
              <a:rPr lang="en-US" dirty="0" smtClean="0"/>
              <a:t>=150° </a:t>
            </a:r>
            <a:endParaRPr lang="it-IT" dirty="0" smtClean="0"/>
          </a:p>
          <a:p>
            <a:pPr fontAlgn="t"/>
            <a:r>
              <a:rPr lang="en-US" dirty="0" smtClean="0"/>
              <a:t>h</a:t>
            </a:r>
            <a:r>
              <a:rPr lang="en-US" baseline="-25000" dirty="0" smtClean="0"/>
              <a:t>0</a:t>
            </a:r>
            <a:r>
              <a:rPr lang="en-US" dirty="0" smtClean="0"/>
              <a:t>=0.118798  m</a:t>
            </a:r>
            <a:endParaRPr lang="it-IT" dirty="0" smtClean="0"/>
          </a:p>
          <a:p>
            <a:pPr fontAlgn="t"/>
            <a:r>
              <a:rPr lang="en-US" dirty="0" err="1" smtClean="0"/>
              <a:t>λ</a:t>
            </a:r>
            <a:r>
              <a:rPr lang="en-US" baseline="-25000" dirty="0" err="1" smtClean="0"/>
              <a:t>N</a:t>
            </a:r>
            <a:r>
              <a:rPr lang="en-US" dirty="0" smtClean="0"/>
              <a:t>=0.121765 m</a:t>
            </a:r>
            <a:endParaRPr lang="it-IT" dirty="0" smtClean="0"/>
          </a:p>
          <a:p>
            <a:pPr fontAlgn="t"/>
            <a:endParaRPr lang="it-IT" dirty="0" smtClean="0"/>
          </a:p>
          <a:p>
            <a:r>
              <a:rPr lang="it-IT" dirty="0" smtClean="0"/>
              <a:t>m= 35 g</a:t>
            </a:r>
          </a:p>
          <a:p>
            <a:r>
              <a:rPr lang="it-IT" dirty="0" smtClean="0"/>
              <a:t>m</a:t>
            </a:r>
            <a:r>
              <a:rPr lang="it-IT" baseline="-25000" dirty="0" smtClean="0"/>
              <a:t>striker</a:t>
            </a:r>
            <a:r>
              <a:rPr lang="it-IT" dirty="0" smtClean="0"/>
              <a:t>= 28 g</a:t>
            </a:r>
          </a:p>
          <a:p>
            <a:r>
              <a:rPr lang="it-IT" dirty="0" smtClean="0"/>
              <a:t>k=4.6417 * 10^4 N/m</a:t>
            </a:r>
          </a:p>
          <a:p>
            <a:r>
              <a:rPr lang="it-IT" dirty="0" smtClean="0"/>
              <a:t>k0=5.4512  * 10 ^4 N/m</a:t>
            </a:r>
          </a:p>
          <a:p>
            <a:r>
              <a:rPr lang="it-IT" dirty="0" smtClean="0"/>
              <a:t>T0= 0.1577 s</a:t>
            </a:r>
          </a:p>
        </p:txBody>
      </p:sp>
      <p:sp>
        <p:nvSpPr>
          <p:cNvPr id="12" name="TextBox 11"/>
          <p:cNvSpPr txBox="1"/>
          <p:nvPr/>
        </p:nvSpPr>
        <p:spPr>
          <a:xfrm>
            <a:off x="3430755" y="3612217"/>
            <a:ext cx="370614" cy="461665"/>
          </a:xfrm>
          <a:prstGeom prst="rect">
            <a:avLst/>
          </a:prstGeom>
          <a:noFill/>
        </p:spPr>
        <p:txBody>
          <a:bodyPr wrap="none" rtlCol="0">
            <a:spAutoFit/>
          </a:bodyPr>
          <a:lstStyle/>
          <a:p>
            <a:r>
              <a:rPr lang="en-US" sz="2400" dirty="0" smtClean="0"/>
              <a:t>L</a:t>
            </a:r>
            <a:endParaRPr lang="en-US" sz="2400" dirty="0"/>
          </a:p>
        </p:txBody>
      </p:sp>
      <p:sp>
        <p:nvSpPr>
          <p:cNvPr id="17" name="Right Brace 16"/>
          <p:cNvSpPr/>
          <p:nvPr/>
        </p:nvSpPr>
        <p:spPr>
          <a:xfrm>
            <a:off x="4618791" y="2017733"/>
            <a:ext cx="438886" cy="3487431"/>
          </a:xfrm>
          <a:prstGeom prst="rightBrace">
            <a:avLst>
              <a:gd name="adj1" fmla="val 8526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874099" y="3116276"/>
            <a:ext cx="460382" cy="369332"/>
          </a:xfrm>
          <a:prstGeom prst="rect">
            <a:avLst/>
          </a:prstGeom>
          <a:noFill/>
        </p:spPr>
        <p:txBody>
          <a:bodyPr wrap="none" rtlCol="0">
            <a:spAutoFit/>
          </a:bodyPr>
          <a:lstStyle/>
          <a:p>
            <a:r>
              <a:rPr lang="en-US" dirty="0" smtClean="0"/>
              <a:t>h0</a:t>
            </a:r>
            <a:endParaRPr lang="en-US" dirty="0"/>
          </a:p>
        </p:txBody>
      </p:sp>
      <p:sp>
        <p:nvSpPr>
          <p:cNvPr id="8" name="TextBox 3"/>
          <p:cNvSpPr txBox="1"/>
          <p:nvPr/>
        </p:nvSpPr>
        <p:spPr>
          <a:xfrm>
            <a:off x="1095947" y="265623"/>
            <a:ext cx="7723165" cy="707886"/>
          </a:xfrm>
          <a:prstGeom prst="rect">
            <a:avLst/>
          </a:prstGeom>
          <a:noFill/>
        </p:spPr>
        <p:txBody>
          <a:bodyPr wrap="square" rtlCol="0">
            <a:spAutoFit/>
          </a:bodyPr>
          <a:lstStyle/>
          <a:p>
            <a:pPr marL="514350" indent="-514350" algn="ctr">
              <a:spcBef>
                <a:spcPct val="0"/>
              </a:spcBef>
            </a:pP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Properties of the generic prism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1" name="Picture 3" descr="F:\simulazioni caltech\nylon\300nylon\3.5ms\newfigure.bmp"/>
          <p:cNvPicPr>
            <a:picLocks noChangeAspect="1" noChangeArrowheads="1"/>
          </p:cNvPicPr>
          <p:nvPr/>
        </p:nvPicPr>
        <p:blipFill>
          <a:blip r:embed="rId3" cstate="print"/>
          <a:srcRect l="3235" r="5110" b="1686"/>
          <a:stretch>
            <a:fillRect/>
          </a:stretch>
        </p:blipFill>
        <p:spPr bwMode="auto">
          <a:xfrm>
            <a:off x="1020795" y="4020670"/>
            <a:ext cx="4815229" cy="2837329"/>
          </a:xfrm>
          <a:prstGeom prst="rect">
            <a:avLst/>
          </a:prstGeom>
          <a:noFill/>
        </p:spPr>
      </p:pic>
      <p:pic>
        <p:nvPicPr>
          <p:cNvPr id="83969" name="Picture 1" descr="F:\simulazioni caltech\nylon\300nylon\3ms\newfigure.jpg"/>
          <p:cNvPicPr>
            <a:picLocks noChangeAspect="1" noChangeArrowheads="1"/>
          </p:cNvPicPr>
          <p:nvPr/>
        </p:nvPicPr>
        <p:blipFill>
          <a:blip r:embed="rId4" cstate="print"/>
          <a:srcRect l="2280" t="4196" r="2721" b="1895"/>
          <a:stretch>
            <a:fillRect/>
          </a:stretch>
        </p:blipFill>
        <p:spPr bwMode="auto">
          <a:xfrm>
            <a:off x="1014401" y="1102660"/>
            <a:ext cx="4835070" cy="2818266"/>
          </a:xfrm>
          <a:prstGeom prst="rect">
            <a:avLst/>
          </a:prstGeom>
          <a:noFill/>
        </p:spPr>
      </p:pic>
      <p:sp>
        <p:nvSpPr>
          <p:cNvPr id="7" name="TextBox 6"/>
          <p:cNvSpPr txBox="1"/>
          <p:nvPr/>
        </p:nvSpPr>
        <p:spPr>
          <a:xfrm>
            <a:off x="1219778" y="1159129"/>
            <a:ext cx="1002197" cy="307777"/>
          </a:xfrm>
          <a:prstGeom prst="rect">
            <a:avLst/>
          </a:prstGeom>
          <a:noFill/>
        </p:spPr>
        <p:txBody>
          <a:bodyPr wrap="none" rtlCol="0">
            <a:spAutoFit/>
          </a:bodyPr>
          <a:lstStyle/>
          <a:p>
            <a:pPr>
              <a:buFont typeface="Arial" pitchFamily="34" charset="0"/>
              <a:buChar char="•"/>
            </a:pPr>
            <a:r>
              <a:rPr lang="en-US" sz="1400" dirty="0" smtClean="0"/>
              <a:t> 154.7 m/s</a:t>
            </a:r>
            <a:endParaRPr lang="en-US" sz="1400" dirty="0"/>
          </a:p>
        </p:txBody>
      </p:sp>
      <p:sp>
        <p:nvSpPr>
          <p:cNvPr id="8" name="TextBox 7"/>
          <p:cNvSpPr txBox="1"/>
          <p:nvPr/>
        </p:nvSpPr>
        <p:spPr>
          <a:xfrm>
            <a:off x="1243702" y="4054727"/>
            <a:ext cx="1051891" cy="307777"/>
          </a:xfrm>
          <a:prstGeom prst="rect">
            <a:avLst/>
          </a:prstGeom>
          <a:noFill/>
        </p:spPr>
        <p:txBody>
          <a:bodyPr wrap="none" rtlCol="0">
            <a:spAutoFit/>
          </a:bodyPr>
          <a:lstStyle/>
          <a:p>
            <a:pPr>
              <a:buFont typeface="Arial" pitchFamily="34" charset="0"/>
              <a:buChar char="•"/>
            </a:pPr>
            <a:r>
              <a:rPr lang="en-US" sz="1400" dirty="0" smtClean="0"/>
              <a:t>  155.8 m/s</a:t>
            </a:r>
            <a:endParaRPr lang="en-US" sz="1400" dirty="0"/>
          </a:p>
        </p:txBody>
      </p:sp>
      <p:pic>
        <p:nvPicPr>
          <p:cNvPr id="68615" name="Picture 7" descr="H:\simulazioni caltech\nylon\300nylon\3ms\tensegrity_potential_spectraecarbon.jpg"/>
          <p:cNvPicPr>
            <a:picLocks noChangeAspect="1" noChangeArrowheads="1"/>
          </p:cNvPicPr>
          <p:nvPr/>
        </p:nvPicPr>
        <p:blipFill>
          <a:blip r:embed="rId5" cstate="print"/>
          <a:srcRect/>
          <a:stretch>
            <a:fillRect/>
          </a:stretch>
        </p:blipFill>
        <p:spPr bwMode="auto">
          <a:xfrm>
            <a:off x="5865346" y="2729132"/>
            <a:ext cx="3278654" cy="2377440"/>
          </a:xfrm>
          <a:prstGeom prst="rect">
            <a:avLst/>
          </a:prstGeom>
          <a:noFill/>
        </p:spPr>
      </p:pic>
      <p:sp>
        <p:nvSpPr>
          <p:cNvPr id="9" name="Rectangle 4"/>
          <p:cNvSpPr/>
          <p:nvPr/>
        </p:nvSpPr>
        <p:spPr>
          <a:xfrm>
            <a:off x="-13446" y="-39124"/>
            <a:ext cx="9654988" cy="1015663"/>
          </a:xfrm>
          <a:prstGeom prst="rect">
            <a:avLst/>
          </a:prstGeom>
        </p:spPr>
        <p:txBody>
          <a:bodyPr wrap="square">
            <a:spAutoFit/>
          </a:bodyPr>
          <a:lstStyle/>
          <a:p>
            <a:pPr marL="514350" lvl="0" indent="-514350" algn="ctr">
              <a:spcBef>
                <a:spcPct val="0"/>
              </a:spcBef>
              <a:defRPr/>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4.1.1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F </a:t>
            </a:r>
            <a:r>
              <a:rPr lang="en-US" sz="40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vs</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 time profiles</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wave speed Vs = 154.7 / 155.8 m/s</a:t>
            </a:r>
          </a:p>
        </p:txBody>
      </p:sp>
      <p:sp>
        <p:nvSpPr>
          <p:cNvPr id="10" name="Rectangle 4"/>
          <p:cNvSpPr/>
          <p:nvPr/>
        </p:nvSpPr>
        <p:spPr>
          <a:xfrm>
            <a:off x="6193864" y="1301846"/>
            <a:ext cx="2552700" cy="646331"/>
          </a:xfrm>
          <a:prstGeom prst="rect">
            <a:avLst/>
          </a:prstGeom>
        </p:spPr>
        <p:txBody>
          <a:bodyPr wrap="square">
            <a:spAutoFit/>
          </a:bodyPr>
          <a:lstStyle/>
          <a:p>
            <a:pPr marL="514350" lvl="0" indent="-514350" algn="ctr">
              <a:spcBef>
                <a:spcPct val="0"/>
              </a:spcBef>
              <a:defRPr/>
            </a:pP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Force-strain response </a:t>
            </a:r>
          </a:p>
          <a:p>
            <a:pPr marL="514350" lvl="0" indent="-514350" algn="ctr">
              <a:spcBef>
                <a:spcPct val="0"/>
              </a:spcBef>
              <a:defRPr/>
            </a:pP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of the generic prism</a:t>
            </a:r>
          </a:p>
        </p:txBody>
      </p:sp>
      <p:sp>
        <p:nvSpPr>
          <p:cNvPr id="11" name="Rectangle 4"/>
          <p:cNvSpPr/>
          <p:nvPr/>
        </p:nvSpPr>
        <p:spPr>
          <a:xfrm>
            <a:off x="6223000" y="2089246"/>
            <a:ext cx="2552700" cy="369332"/>
          </a:xfrm>
          <a:prstGeom prst="rect">
            <a:avLst/>
          </a:prstGeom>
        </p:spPr>
        <p:txBody>
          <a:bodyPr wrap="square">
            <a:spAutoFit/>
          </a:bodyPr>
          <a:lstStyle/>
          <a:p>
            <a:pPr marL="514350" lvl="0" indent="-514350" algn="ctr">
              <a:spcBef>
                <a:spcPct val="0"/>
              </a:spcBef>
              <a:defRPr/>
            </a:pPr>
            <a:r>
              <a:rPr lang="en-US" i="1" dirty="0" err="1"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Fmax</a:t>
            </a:r>
            <a:r>
              <a:rPr lang="en-US" i="1" dirty="0"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 for Vs=155.8 </a:t>
            </a:r>
            <a:r>
              <a:rPr lang="en-US" i="1" dirty="0" err="1"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m/</a:t>
            </a:r>
            <a:r>
              <a:rPr lang="en-US" dirty="0" err="1"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s</a:t>
            </a:r>
            <a:endParaRPr lang="en-US" dirty="0"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endParaRPr>
          </a:p>
        </p:txBody>
      </p:sp>
      <p:cxnSp>
        <p:nvCxnSpPr>
          <p:cNvPr id="13" name="Connettore 2 12"/>
          <p:cNvCxnSpPr/>
          <p:nvPr/>
        </p:nvCxnSpPr>
        <p:spPr>
          <a:xfrm rot="16200000" flipH="1">
            <a:off x="6800620" y="3195408"/>
            <a:ext cx="1428416" cy="30956"/>
          </a:xfrm>
          <a:prstGeom prst="straightConnector1">
            <a:avLst/>
          </a:prstGeom>
          <a:ln w="127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5" name="Rectangle 4"/>
          <p:cNvSpPr/>
          <p:nvPr/>
        </p:nvSpPr>
        <p:spPr>
          <a:xfrm>
            <a:off x="6261100" y="5904468"/>
            <a:ext cx="2552700" cy="369332"/>
          </a:xfrm>
          <a:prstGeom prst="rect">
            <a:avLst/>
          </a:prstGeom>
        </p:spPr>
        <p:txBody>
          <a:bodyPr wrap="square">
            <a:spAutoFit/>
          </a:bodyPr>
          <a:lstStyle/>
          <a:p>
            <a:pPr marL="514350" lvl="0" indent="-514350" algn="ctr">
              <a:spcBef>
                <a:spcPct val="0"/>
              </a:spcBef>
              <a:defRPr/>
            </a:pPr>
            <a:r>
              <a:rPr lang="en-US" i="1" dirty="0" err="1" smtClean="0">
                <a:solidFill>
                  <a:srgbClr val="800E92"/>
                </a:solidFill>
                <a:effectLst>
                  <a:outerShdw blurRad="50000" dist="30000" dir="5400000" algn="tl" rotWithShape="0">
                    <a:srgbClr val="000000">
                      <a:alpha val="30000"/>
                    </a:srgbClr>
                  </a:outerShdw>
                </a:effectLst>
                <a:latin typeface="+mj-lt"/>
                <a:ea typeface="+mj-ea"/>
                <a:cs typeface="+mj-cs"/>
              </a:rPr>
              <a:t>Fmax</a:t>
            </a:r>
            <a:r>
              <a:rPr lang="en-US" i="1" dirty="0" smtClean="0">
                <a:solidFill>
                  <a:srgbClr val="800E92"/>
                </a:solidFill>
                <a:effectLst>
                  <a:outerShdw blurRad="50000" dist="30000" dir="5400000" algn="tl" rotWithShape="0">
                    <a:srgbClr val="000000">
                      <a:alpha val="30000"/>
                    </a:srgbClr>
                  </a:outerShdw>
                </a:effectLst>
                <a:latin typeface="+mj-lt"/>
                <a:ea typeface="+mj-ea"/>
                <a:cs typeface="+mj-cs"/>
              </a:rPr>
              <a:t> for Vs=154.7 </a:t>
            </a:r>
            <a:r>
              <a:rPr lang="en-US" i="1" dirty="0" err="1" smtClean="0">
                <a:solidFill>
                  <a:srgbClr val="800E92"/>
                </a:solidFill>
                <a:effectLst>
                  <a:outerShdw blurRad="50000" dist="30000" dir="5400000" algn="tl" rotWithShape="0">
                    <a:srgbClr val="000000">
                      <a:alpha val="30000"/>
                    </a:srgbClr>
                  </a:outerShdw>
                </a:effectLst>
                <a:latin typeface="+mj-lt"/>
                <a:ea typeface="+mj-ea"/>
                <a:cs typeface="+mj-cs"/>
              </a:rPr>
              <a:t>m/</a:t>
            </a:r>
            <a:r>
              <a:rPr lang="en-US" dirty="0" err="1" smtClean="0">
                <a:solidFill>
                  <a:srgbClr val="800E92"/>
                </a:solidFill>
                <a:effectLst>
                  <a:outerShdw blurRad="50000" dist="30000" dir="5400000" algn="tl" rotWithShape="0">
                    <a:srgbClr val="000000">
                      <a:alpha val="30000"/>
                    </a:srgbClr>
                  </a:outerShdw>
                </a:effectLst>
                <a:latin typeface="+mj-lt"/>
                <a:ea typeface="+mj-ea"/>
                <a:cs typeface="+mj-cs"/>
              </a:rPr>
              <a:t>s</a:t>
            </a:r>
            <a:endParaRPr lang="en-US" dirty="0" smtClean="0">
              <a:solidFill>
                <a:srgbClr val="800E92"/>
              </a:solidFill>
              <a:effectLst>
                <a:outerShdw blurRad="50000" dist="30000" dir="5400000" algn="tl" rotWithShape="0">
                  <a:srgbClr val="000000">
                    <a:alpha val="30000"/>
                  </a:srgbClr>
                </a:outerShdw>
              </a:effectLst>
              <a:latin typeface="+mj-lt"/>
              <a:ea typeface="+mj-ea"/>
              <a:cs typeface="+mj-cs"/>
            </a:endParaRPr>
          </a:p>
        </p:txBody>
      </p:sp>
      <p:cxnSp>
        <p:nvCxnSpPr>
          <p:cNvPr id="16" name="Connettore 2 15"/>
          <p:cNvCxnSpPr/>
          <p:nvPr/>
        </p:nvCxnSpPr>
        <p:spPr>
          <a:xfrm rot="16200000" flipH="1">
            <a:off x="5860820" y="4985314"/>
            <a:ext cx="1428416" cy="30956"/>
          </a:xfrm>
          <a:prstGeom prst="straightConnector1">
            <a:avLst/>
          </a:prstGeom>
          <a:ln w="12700">
            <a:solidFill>
              <a:srgbClr val="800E92"/>
            </a:solidFill>
            <a:headEnd type="arrow"/>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F:\simulazioni caltech\nylon\300nylon\alternativa20ms\newfigure.jpg"/>
          <p:cNvPicPr>
            <a:picLocks noChangeAspect="1" noChangeArrowheads="1"/>
          </p:cNvPicPr>
          <p:nvPr/>
        </p:nvPicPr>
        <p:blipFill>
          <a:blip r:embed="rId2" cstate="print"/>
          <a:srcRect l="1839" r="2941"/>
          <a:stretch>
            <a:fillRect/>
          </a:stretch>
        </p:blipFill>
        <p:spPr bwMode="auto">
          <a:xfrm>
            <a:off x="1008530" y="4020671"/>
            <a:ext cx="4787152" cy="2837329"/>
          </a:xfrm>
          <a:prstGeom prst="rect">
            <a:avLst/>
          </a:prstGeom>
          <a:noFill/>
        </p:spPr>
      </p:pic>
      <p:pic>
        <p:nvPicPr>
          <p:cNvPr id="82945" name="Picture 1" descr="F:\simulazioni caltech\nylon\300nylon\8ms\newfigure.bmp"/>
          <p:cNvPicPr>
            <a:picLocks noChangeAspect="1" noChangeArrowheads="1"/>
          </p:cNvPicPr>
          <p:nvPr/>
        </p:nvPicPr>
        <p:blipFill>
          <a:blip r:embed="rId3" cstate="print"/>
          <a:srcRect l="3015" t="2314" r="2243"/>
          <a:stretch>
            <a:fillRect/>
          </a:stretch>
        </p:blipFill>
        <p:spPr bwMode="auto">
          <a:xfrm>
            <a:off x="1019603" y="1075765"/>
            <a:ext cx="4802973" cy="2838170"/>
          </a:xfrm>
          <a:prstGeom prst="rect">
            <a:avLst/>
          </a:prstGeom>
          <a:noFill/>
        </p:spPr>
      </p:pic>
      <p:sp>
        <p:nvSpPr>
          <p:cNvPr id="7" name="TextBox 6"/>
          <p:cNvSpPr txBox="1"/>
          <p:nvPr/>
        </p:nvSpPr>
        <p:spPr>
          <a:xfrm>
            <a:off x="1262603" y="1121272"/>
            <a:ext cx="1002197" cy="307777"/>
          </a:xfrm>
          <a:prstGeom prst="rect">
            <a:avLst/>
          </a:prstGeom>
          <a:noFill/>
        </p:spPr>
        <p:txBody>
          <a:bodyPr wrap="none" rtlCol="0">
            <a:spAutoFit/>
          </a:bodyPr>
          <a:lstStyle/>
          <a:p>
            <a:pPr>
              <a:buFont typeface="Arial" pitchFamily="34" charset="0"/>
              <a:buChar char="•"/>
            </a:pPr>
            <a:r>
              <a:rPr lang="en-US" sz="1400" dirty="0" smtClean="0"/>
              <a:t> 187.2 m/s</a:t>
            </a:r>
            <a:endParaRPr lang="en-US" sz="1400" dirty="0"/>
          </a:p>
        </p:txBody>
      </p:sp>
      <p:sp>
        <p:nvSpPr>
          <p:cNvPr id="8" name="TextBox 7"/>
          <p:cNvSpPr txBox="1"/>
          <p:nvPr/>
        </p:nvSpPr>
        <p:spPr>
          <a:xfrm>
            <a:off x="1246804" y="4085966"/>
            <a:ext cx="1002197" cy="307777"/>
          </a:xfrm>
          <a:prstGeom prst="rect">
            <a:avLst/>
          </a:prstGeom>
          <a:noFill/>
        </p:spPr>
        <p:txBody>
          <a:bodyPr wrap="none" rtlCol="0">
            <a:spAutoFit/>
          </a:bodyPr>
          <a:lstStyle/>
          <a:p>
            <a:pPr>
              <a:buFont typeface="Arial" pitchFamily="34" charset="0"/>
              <a:buChar char="•"/>
            </a:pPr>
            <a:r>
              <a:rPr lang="en-US" sz="1400" dirty="0" smtClean="0"/>
              <a:t> 330.4 m/s</a:t>
            </a:r>
            <a:endParaRPr lang="en-US" sz="1400" dirty="0"/>
          </a:p>
        </p:txBody>
      </p:sp>
      <p:pic>
        <p:nvPicPr>
          <p:cNvPr id="69636" name="Picture 4" descr="H:\simulazioni caltech\nylon\300nylon\alternativa20ms\tensegrity_potential_spectraecarbon.jpg"/>
          <p:cNvPicPr>
            <a:picLocks noChangeAspect="1" noChangeArrowheads="1"/>
          </p:cNvPicPr>
          <p:nvPr/>
        </p:nvPicPr>
        <p:blipFill>
          <a:blip r:embed="rId4" cstate="print"/>
          <a:srcRect/>
          <a:stretch>
            <a:fillRect/>
          </a:stretch>
        </p:blipFill>
        <p:spPr bwMode="auto">
          <a:xfrm>
            <a:off x="5880295" y="3040185"/>
            <a:ext cx="3236844" cy="2278965"/>
          </a:xfrm>
          <a:prstGeom prst="rect">
            <a:avLst/>
          </a:prstGeom>
          <a:noFill/>
        </p:spPr>
      </p:pic>
      <p:sp>
        <p:nvSpPr>
          <p:cNvPr id="10" name="Rectangle 4"/>
          <p:cNvSpPr/>
          <p:nvPr/>
        </p:nvSpPr>
        <p:spPr>
          <a:xfrm>
            <a:off x="6140076" y="1328740"/>
            <a:ext cx="2552700" cy="646331"/>
          </a:xfrm>
          <a:prstGeom prst="rect">
            <a:avLst/>
          </a:prstGeom>
        </p:spPr>
        <p:txBody>
          <a:bodyPr wrap="square">
            <a:spAutoFit/>
          </a:bodyPr>
          <a:lstStyle/>
          <a:p>
            <a:pPr marL="514350" lvl="0" indent="-514350" algn="ctr">
              <a:spcBef>
                <a:spcPct val="0"/>
              </a:spcBef>
              <a:defRPr/>
            </a:pP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Force-strain response </a:t>
            </a:r>
          </a:p>
          <a:p>
            <a:pPr marL="514350" lvl="0" indent="-514350" algn="ctr">
              <a:spcBef>
                <a:spcPct val="0"/>
              </a:spcBef>
              <a:defRPr/>
            </a:pP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of the generic prism</a:t>
            </a:r>
          </a:p>
        </p:txBody>
      </p:sp>
      <p:sp>
        <p:nvSpPr>
          <p:cNvPr id="11" name="Rectangle 4"/>
          <p:cNvSpPr/>
          <p:nvPr/>
        </p:nvSpPr>
        <p:spPr>
          <a:xfrm>
            <a:off x="6223000" y="2089246"/>
            <a:ext cx="2552700" cy="369332"/>
          </a:xfrm>
          <a:prstGeom prst="rect">
            <a:avLst/>
          </a:prstGeom>
        </p:spPr>
        <p:txBody>
          <a:bodyPr wrap="square">
            <a:spAutoFit/>
          </a:bodyPr>
          <a:lstStyle/>
          <a:p>
            <a:pPr marL="514350" lvl="0" indent="-514350" algn="ctr">
              <a:spcBef>
                <a:spcPct val="0"/>
              </a:spcBef>
              <a:defRPr/>
            </a:pPr>
            <a:r>
              <a:rPr lang="en-US" i="1" dirty="0" err="1"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Fmax</a:t>
            </a:r>
            <a:r>
              <a:rPr lang="en-US" i="1" dirty="0"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 for Vs=330.4 </a:t>
            </a:r>
            <a:r>
              <a:rPr lang="en-US" i="1" dirty="0" err="1"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m/</a:t>
            </a:r>
            <a:r>
              <a:rPr lang="en-US" dirty="0" err="1"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s</a:t>
            </a:r>
            <a:endParaRPr lang="en-US" dirty="0"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endParaRPr>
          </a:p>
        </p:txBody>
      </p:sp>
      <p:cxnSp>
        <p:nvCxnSpPr>
          <p:cNvPr id="12" name="Connettore 2 11"/>
          <p:cNvCxnSpPr/>
          <p:nvPr/>
        </p:nvCxnSpPr>
        <p:spPr>
          <a:xfrm rot="16200000" flipH="1">
            <a:off x="6051320" y="3220808"/>
            <a:ext cx="1428416" cy="30956"/>
          </a:xfrm>
          <a:prstGeom prst="straightConnector1">
            <a:avLst/>
          </a:prstGeom>
          <a:ln w="127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4"/>
          <p:cNvSpPr/>
          <p:nvPr/>
        </p:nvSpPr>
        <p:spPr>
          <a:xfrm>
            <a:off x="6261100" y="5929868"/>
            <a:ext cx="2552700" cy="369332"/>
          </a:xfrm>
          <a:prstGeom prst="rect">
            <a:avLst/>
          </a:prstGeom>
        </p:spPr>
        <p:txBody>
          <a:bodyPr wrap="square">
            <a:spAutoFit/>
          </a:bodyPr>
          <a:lstStyle/>
          <a:p>
            <a:pPr marL="514350" lvl="0" indent="-514350" algn="ctr">
              <a:spcBef>
                <a:spcPct val="0"/>
              </a:spcBef>
              <a:defRPr/>
            </a:pPr>
            <a:r>
              <a:rPr lang="en-US" i="1" dirty="0" err="1" smtClean="0">
                <a:solidFill>
                  <a:srgbClr val="800E92"/>
                </a:solidFill>
                <a:effectLst>
                  <a:outerShdw blurRad="50000" dist="30000" dir="5400000" algn="tl" rotWithShape="0">
                    <a:srgbClr val="000000">
                      <a:alpha val="30000"/>
                    </a:srgbClr>
                  </a:outerShdw>
                </a:effectLst>
                <a:latin typeface="+mj-lt"/>
                <a:ea typeface="+mj-ea"/>
                <a:cs typeface="+mj-cs"/>
              </a:rPr>
              <a:t>Fmax</a:t>
            </a:r>
            <a:r>
              <a:rPr lang="en-US" i="1" dirty="0" smtClean="0">
                <a:solidFill>
                  <a:srgbClr val="800E92"/>
                </a:solidFill>
                <a:effectLst>
                  <a:outerShdw blurRad="50000" dist="30000" dir="5400000" algn="tl" rotWithShape="0">
                    <a:srgbClr val="000000">
                      <a:alpha val="30000"/>
                    </a:srgbClr>
                  </a:outerShdw>
                </a:effectLst>
                <a:latin typeface="+mj-lt"/>
                <a:ea typeface="+mj-ea"/>
                <a:cs typeface="+mj-cs"/>
              </a:rPr>
              <a:t> for Vs=187.2 </a:t>
            </a:r>
            <a:r>
              <a:rPr lang="en-US" i="1" dirty="0" err="1" smtClean="0">
                <a:solidFill>
                  <a:srgbClr val="800E92"/>
                </a:solidFill>
                <a:effectLst>
                  <a:outerShdw blurRad="50000" dist="30000" dir="5400000" algn="tl" rotWithShape="0">
                    <a:srgbClr val="000000">
                      <a:alpha val="30000"/>
                    </a:srgbClr>
                  </a:outerShdw>
                </a:effectLst>
                <a:latin typeface="+mj-lt"/>
                <a:ea typeface="+mj-ea"/>
                <a:cs typeface="+mj-cs"/>
              </a:rPr>
              <a:t>m/</a:t>
            </a:r>
            <a:r>
              <a:rPr lang="en-US" dirty="0" err="1" smtClean="0">
                <a:solidFill>
                  <a:srgbClr val="800E92"/>
                </a:solidFill>
                <a:effectLst>
                  <a:outerShdw blurRad="50000" dist="30000" dir="5400000" algn="tl" rotWithShape="0">
                    <a:srgbClr val="000000">
                      <a:alpha val="30000"/>
                    </a:srgbClr>
                  </a:outerShdw>
                </a:effectLst>
                <a:latin typeface="+mj-lt"/>
                <a:ea typeface="+mj-ea"/>
                <a:cs typeface="+mj-cs"/>
              </a:rPr>
              <a:t>s</a:t>
            </a:r>
            <a:endParaRPr lang="en-US" dirty="0" smtClean="0">
              <a:solidFill>
                <a:srgbClr val="800E92"/>
              </a:solidFill>
              <a:effectLst>
                <a:outerShdw blurRad="50000" dist="30000" dir="5400000" algn="tl" rotWithShape="0">
                  <a:srgbClr val="000000">
                    <a:alpha val="30000"/>
                  </a:srgbClr>
                </a:outerShdw>
              </a:effectLst>
              <a:latin typeface="+mj-lt"/>
              <a:ea typeface="+mj-ea"/>
              <a:cs typeface="+mj-cs"/>
            </a:endParaRPr>
          </a:p>
        </p:txBody>
      </p:sp>
      <p:cxnSp>
        <p:nvCxnSpPr>
          <p:cNvPr id="14" name="Connettore 2 13"/>
          <p:cNvCxnSpPr/>
          <p:nvPr/>
        </p:nvCxnSpPr>
        <p:spPr>
          <a:xfrm rot="5400000">
            <a:off x="5920276" y="5470830"/>
            <a:ext cx="850900" cy="18440"/>
          </a:xfrm>
          <a:prstGeom prst="straightConnector1">
            <a:avLst/>
          </a:prstGeom>
          <a:ln w="12700">
            <a:solidFill>
              <a:srgbClr val="800E92"/>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5" name="Rectangle 4"/>
          <p:cNvSpPr/>
          <p:nvPr/>
        </p:nvSpPr>
        <p:spPr>
          <a:xfrm>
            <a:off x="-13446" y="-39124"/>
            <a:ext cx="9654988" cy="1015663"/>
          </a:xfrm>
          <a:prstGeom prst="rect">
            <a:avLst/>
          </a:prstGeom>
        </p:spPr>
        <p:txBody>
          <a:bodyPr wrap="square">
            <a:spAutoFit/>
          </a:bodyPr>
          <a:lstStyle/>
          <a:p>
            <a:pPr marL="514350" lvl="0" indent="-514350" algn="ctr">
              <a:spcBef>
                <a:spcPct val="0"/>
              </a:spcBef>
              <a:defRPr/>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4.1.2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F </a:t>
            </a:r>
            <a:r>
              <a:rPr lang="en-US" sz="40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vs</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 time profiles</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wave speed Vs = </a:t>
            </a:r>
            <a:r>
              <a:rPr lang="en-US" sz="2000" dirty="0" smtClean="0">
                <a:solidFill>
                  <a:schemeClr val="tx2">
                    <a:satMod val="130000"/>
                  </a:schemeClr>
                </a:solidFill>
                <a:effectLst>
                  <a:outerShdw blurRad="50000" dist="30000" dir="5400000" algn="tl" rotWithShape="0">
                    <a:srgbClr val="000000">
                      <a:alpha val="30000"/>
                    </a:srgbClr>
                  </a:outerShdw>
                </a:effectLst>
              </a:rPr>
              <a:t>187.2 / 330.4 m/s</a:t>
            </a:r>
            <a:endPar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4800" y="171747"/>
            <a:ext cx="6819900"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4.1.3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Profile of strain waves </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for different wave speeds Vs</a:t>
            </a:r>
          </a:p>
        </p:txBody>
      </p:sp>
      <p:pic>
        <p:nvPicPr>
          <p:cNvPr id="71682" name="Picture 2" descr="H:\simulazioni caltech\nylon\300nylon\delta_contatto\delta_contatti newww.jpg"/>
          <p:cNvPicPr>
            <a:picLocks noChangeAspect="1" noChangeArrowheads="1"/>
          </p:cNvPicPr>
          <p:nvPr/>
        </p:nvPicPr>
        <p:blipFill>
          <a:blip r:embed="rId2" cstate="print"/>
          <a:srcRect l="733" r="1966"/>
          <a:stretch>
            <a:fillRect/>
          </a:stretch>
        </p:blipFill>
        <p:spPr bwMode="auto">
          <a:xfrm>
            <a:off x="1069142" y="1373554"/>
            <a:ext cx="8004517" cy="537385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2" descr="H:\simulazioni caltech\nylon\300nylon\F-contatti\forza_contatto_all.jpg"/>
          <p:cNvPicPr>
            <a:picLocks noChangeAspect="1" noChangeArrowheads="1"/>
          </p:cNvPicPr>
          <p:nvPr/>
        </p:nvPicPr>
        <p:blipFill>
          <a:blip r:embed="rId2" cstate="print"/>
          <a:srcRect l="8605" t="6345" r="8729" b="3171"/>
          <a:stretch>
            <a:fillRect/>
          </a:stretch>
        </p:blipFill>
        <p:spPr bwMode="auto">
          <a:xfrm>
            <a:off x="1041009" y="1181686"/>
            <a:ext cx="8102991" cy="5401994"/>
          </a:xfrm>
          <a:prstGeom prst="rect">
            <a:avLst/>
          </a:prstGeom>
          <a:noFill/>
        </p:spPr>
      </p:pic>
      <p:sp>
        <p:nvSpPr>
          <p:cNvPr id="5" name="Rectangle 3"/>
          <p:cNvSpPr/>
          <p:nvPr/>
        </p:nvSpPr>
        <p:spPr>
          <a:xfrm>
            <a:off x="965200" y="122315"/>
            <a:ext cx="7924800"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4.1.4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Profile of force waves </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Wave speed Vs in between 154.7 m/s and 187.2 m/s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72353" y="126051"/>
            <a:ext cx="8794375"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4.1.5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Profile of force waves  </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Wave speed Vs in between 154.7 m/s and 500.7 m/s</a:t>
            </a:r>
          </a:p>
        </p:txBody>
      </p:sp>
      <p:pic>
        <p:nvPicPr>
          <p:cNvPr id="70660" name="Picture 4" descr="H:\simulazioni caltech\nylon\300nylon\F-contatti\con30ms.jpg"/>
          <p:cNvPicPr>
            <a:picLocks noChangeAspect="1" noChangeArrowheads="1"/>
          </p:cNvPicPr>
          <p:nvPr/>
        </p:nvPicPr>
        <p:blipFill>
          <a:blip r:embed="rId2" cstate="print"/>
          <a:srcRect l="9064" t="3183" r="8615" b="5795"/>
          <a:stretch>
            <a:fillRect/>
          </a:stretch>
        </p:blipFill>
        <p:spPr bwMode="auto">
          <a:xfrm>
            <a:off x="1269243" y="1332193"/>
            <a:ext cx="7693026" cy="5455467"/>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79310" y="123797"/>
            <a:ext cx="8243667"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4.1.7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Force </a:t>
            </a:r>
            <a:r>
              <a:rPr lang="en-US" sz="40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vs</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 time plot   </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Collision of two solitary waves traveling with Vs = 330.5 m/s</a:t>
            </a:r>
          </a:p>
        </p:txBody>
      </p:sp>
      <p:pic>
        <p:nvPicPr>
          <p:cNvPr id="74755" name="Picture 3" descr="H:\simulazioni caltech\nylon\300nylon\doppioimpattonylon\doppioimpatto.bmp"/>
          <p:cNvPicPr>
            <a:picLocks noChangeAspect="1" noChangeArrowheads="1"/>
          </p:cNvPicPr>
          <p:nvPr/>
        </p:nvPicPr>
        <p:blipFill>
          <a:blip r:embed="rId2" cstate="print"/>
          <a:srcRect l="2167" r="4340"/>
          <a:stretch>
            <a:fillRect/>
          </a:stretch>
        </p:blipFill>
        <p:spPr bwMode="auto">
          <a:xfrm>
            <a:off x="1028959" y="1344706"/>
            <a:ext cx="8100973" cy="515535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H:\simulazioni caltech\nylon\300nylon\doppioimpattonylon\forza_contatto.jpg"/>
          <p:cNvPicPr>
            <a:picLocks noChangeAspect="1" noChangeArrowheads="1"/>
          </p:cNvPicPr>
          <p:nvPr/>
        </p:nvPicPr>
        <p:blipFill>
          <a:blip r:embed="rId2" cstate="print"/>
          <a:srcRect l="5347" t="3975" r="8782" b="2988"/>
          <a:stretch>
            <a:fillRect/>
          </a:stretch>
        </p:blipFill>
        <p:spPr bwMode="auto">
          <a:xfrm>
            <a:off x="2445100" y="1155701"/>
            <a:ext cx="5056865" cy="2817698"/>
          </a:xfrm>
          <a:prstGeom prst="rect">
            <a:avLst/>
          </a:prstGeom>
          <a:noFill/>
        </p:spPr>
      </p:pic>
      <p:pic>
        <p:nvPicPr>
          <p:cNvPr id="99331" name="Picture 3" descr="H:\simulazioni caltech\nylon\300nylon\doppioimpattonylon\untitled.bmp"/>
          <p:cNvPicPr>
            <a:picLocks noChangeAspect="1" noChangeArrowheads="1"/>
          </p:cNvPicPr>
          <p:nvPr/>
        </p:nvPicPr>
        <p:blipFill>
          <a:blip r:embed="rId3" cstate="print"/>
          <a:srcRect l="3333" t="6346" r="8125"/>
          <a:stretch>
            <a:fillRect/>
          </a:stretch>
        </p:blipFill>
        <p:spPr bwMode="auto">
          <a:xfrm>
            <a:off x="2448112" y="3956436"/>
            <a:ext cx="5118100" cy="2854846"/>
          </a:xfrm>
          <a:prstGeom prst="rect">
            <a:avLst/>
          </a:prstGeom>
          <a:noFill/>
        </p:spPr>
      </p:pic>
      <p:sp>
        <p:nvSpPr>
          <p:cNvPr id="4" name="Rectangle 3"/>
          <p:cNvSpPr/>
          <p:nvPr/>
        </p:nvSpPr>
        <p:spPr>
          <a:xfrm>
            <a:off x="-1089212" y="38631"/>
            <a:ext cx="12115799"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rPr>
              <a:t>4.1.8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Profiles of force and strain waves </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Collision of two solitary waves Vs = 330.5 m/s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5778" name="Object 2">
            <a:hlinkClick r:id="" action="ppaction://ole?verb=0"/>
          </p:cNvPr>
          <p:cNvGraphicFramePr>
            <a:graphicFrameLocks noChangeAspect="1"/>
          </p:cNvGraphicFramePr>
          <p:nvPr/>
        </p:nvGraphicFramePr>
        <p:xfrm>
          <a:off x="1560893" y="1073019"/>
          <a:ext cx="7130553" cy="5691709"/>
        </p:xfrm>
        <a:graphic>
          <a:graphicData uri="http://schemas.openxmlformats.org/presentationml/2006/ole">
            <p:oleObj spid="_x0000_s75778" name="Video Clip" r:id="rId3" imgW="4982270" imgH="3971429" progId="Package">
              <p:embed/>
            </p:oleObj>
          </a:graphicData>
        </a:graphic>
      </p:graphicFrame>
      <p:sp>
        <p:nvSpPr>
          <p:cNvPr id="4" name="Rectangle 3"/>
          <p:cNvSpPr/>
          <p:nvPr/>
        </p:nvSpPr>
        <p:spPr>
          <a:xfrm>
            <a:off x="900333" y="3519"/>
            <a:ext cx="8243667"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rPr>
              <a:t>4.1.9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Force </a:t>
            </a:r>
            <a:r>
              <a:rPr lang="en-US" sz="40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vs</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 time animation</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Collision of two solitary waves with Vs = 330.5 m/s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3902" y="331694"/>
            <a:ext cx="7498080" cy="4800600"/>
          </a:xfrm>
        </p:spPr>
        <p:txBody>
          <a:bodyPr>
            <a:normAutofit/>
          </a:bodyPr>
          <a:lstStyle/>
          <a:p>
            <a:pPr>
              <a:buNone/>
            </a:pPr>
            <a:r>
              <a:rPr lang="en-US" sz="2400" dirty="0" smtClean="0"/>
              <a:t>   A </a:t>
            </a:r>
            <a:r>
              <a:rPr lang="en-US" sz="2400" b="1" dirty="0" err="1" smtClean="0"/>
              <a:t>tensegrity</a:t>
            </a:r>
            <a:r>
              <a:rPr lang="en-US" sz="2400" b="1" dirty="0" smtClean="0"/>
              <a:t> configuration </a:t>
            </a:r>
            <a:r>
              <a:rPr lang="en-US" sz="2400" dirty="0" smtClean="0"/>
              <a:t>can be established when a set of tensile members are connected between rigid bodies.</a:t>
            </a:r>
          </a:p>
          <a:p>
            <a:endParaRPr lang="en-US" sz="2400" dirty="0" smtClean="0"/>
          </a:p>
          <a:p>
            <a:r>
              <a:rPr lang="en-US" b="1" dirty="0" smtClean="0"/>
              <a:t>Classes of </a:t>
            </a:r>
            <a:r>
              <a:rPr lang="en-US" b="1" dirty="0" err="1" smtClean="0"/>
              <a:t>tensegrity</a:t>
            </a:r>
            <a:r>
              <a:rPr lang="en-US" b="1" dirty="0" smtClean="0"/>
              <a:t> systems</a:t>
            </a:r>
          </a:p>
        </p:txBody>
      </p:sp>
      <p:sp>
        <p:nvSpPr>
          <p:cNvPr id="4" name="TextBox 3"/>
          <p:cNvSpPr txBox="1"/>
          <p:nvPr/>
        </p:nvSpPr>
        <p:spPr>
          <a:xfrm>
            <a:off x="1277468" y="2850776"/>
            <a:ext cx="1026243" cy="461665"/>
          </a:xfrm>
          <a:prstGeom prst="rect">
            <a:avLst/>
          </a:prstGeom>
          <a:noFill/>
        </p:spPr>
        <p:txBody>
          <a:bodyPr wrap="none" rtlCol="0">
            <a:spAutoFit/>
          </a:bodyPr>
          <a:lstStyle/>
          <a:p>
            <a:r>
              <a:rPr lang="en-US" sz="2400" dirty="0" smtClean="0"/>
              <a:t>Class </a:t>
            </a:r>
            <a:r>
              <a:rPr lang="en-US" sz="2400" b="1" dirty="0" smtClean="0"/>
              <a:t>I</a:t>
            </a:r>
            <a:endParaRPr lang="en-US" dirty="0"/>
          </a:p>
        </p:txBody>
      </p:sp>
      <p:sp>
        <p:nvSpPr>
          <p:cNvPr id="5" name="Cube 4"/>
          <p:cNvSpPr/>
          <p:nvPr/>
        </p:nvSpPr>
        <p:spPr>
          <a:xfrm>
            <a:off x="4881283" y="3160059"/>
            <a:ext cx="2595283" cy="363071"/>
          </a:xfrm>
          <a:prstGeom prst="cub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sp>
        <p:nvSpPr>
          <p:cNvPr id="6" name="Cube 5"/>
          <p:cNvSpPr/>
          <p:nvPr/>
        </p:nvSpPr>
        <p:spPr>
          <a:xfrm rot="20424688">
            <a:off x="7324121" y="3019387"/>
            <a:ext cx="1688146" cy="225267"/>
          </a:xfrm>
          <a:prstGeom prst="cub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92D050"/>
              </a:solidFill>
            </a:endParaRPr>
          </a:p>
        </p:txBody>
      </p:sp>
      <p:cxnSp>
        <p:nvCxnSpPr>
          <p:cNvPr id="8" name="Straight Connector 7"/>
          <p:cNvCxnSpPr>
            <a:stCxn id="5" idx="2"/>
          </p:cNvCxnSpPr>
          <p:nvPr/>
        </p:nvCxnSpPr>
        <p:spPr>
          <a:xfrm rot="10800000" flipH="1">
            <a:off x="4881282" y="2784280"/>
            <a:ext cx="4050427" cy="60269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1223682" y="3321424"/>
            <a:ext cx="5106078" cy="646331"/>
          </a:xfrm>
          <a:prstGeom prst="rect">
            <a:avLst/>
          </a:prstGeom>
          <a:noFill/>
        </p:spPr>
        <p:txBody>
          <a:bodyPr wrap="none" rtlCol="0">
            <a:spAutoFit/>
          </a:bodyPr>
          <a:lstStyle/>
          <a:p>
            <a:r>
              <a:rPr lang="en-US" dirty="0" smtClean="0"/>
              <a:t>A single rigid element in each node</a:t>
            </a:r>
          </a:p>
          <a:p>
            <a:r>
              <a:rPr lang="en-US" dirty="0" smtClean="0"/>
              <a:t>One tensile element connecting the two rigid bodies</a:t>
            </a:r>
            <a:endParaRPr lang="en-US" dirty="0"/>
          </a:p>
        </p:txBody>
      </p:sp>
      <p:sp>
        <p:nvSpPr>
          <p:cNvPr id="27" name="TextBox 26"/>
          <p:cNvSpPr txBox="1"/>
          <p:nvPr/>
        </p:nvSpPr>
        <p:spPr>
          <a:xfrm>
            <a:off x="1308845" y="4670612"/>
            <a:ext cx="1128835" cy="461665"/>
          </a:xfrm>
          <a:prstGeom prst="rect">
            <a:avLst/>
          </a:prstGeom>
          <a:noFill/>
        </p:spPr>
        <p:txBody>
          <a:bodyPr wrap="none" rtlCol="0">
            <a:spAutoFit/>
          </a:bodyPr>
          <a:lstStyle/>
          <a:p>
            <a:r>
              <a:rPr lang="en-US" sz="2400" dirty="0" smtClean="0"/>
              <a:t>Class </a:t>
            </a:r>
            <a:r>
              <a:rPr lang="en-US" sz="2400" b="1" dirty="0" smtClean="0"/>
              <a:t>II</a:t>
            </a:r>
            <a:endParaRPr lang="en-US" dirty="0"/>
          </a:p>
        </p:txBody>
      </p:sp>
      <p:sp>
        <p:nvSpPr>
          <p:cNvPr id="28" name="TextBox 27"/>
          <p:cNvSpPr txBox="1"/>
          <p:nvPr/>
        </p:nvSpPr>
        <p:spPr>
          <a:xfrm>
            <a:off x="1228165" y="5181599"/>
            <a:ext cx="5171031" cy="646331"/>
          </a:xfrm>
          <a:prstGeom prst="rect">
            <a:avLst/>
          </a:prstGeom>
          <a:noFill/>
        </p:spPr>
        <p:txBody>
          <a:bodyPr wrap="none" rtlCol="0">
            <a:spAutoFit/>
          </a:bodyPr>
          <a:lstStyle/>
          <a:p>
            <a:r>
              <a:rPr lang="en-US" dirty="0" smtClean="0"/>
              <a:t>Two rigid elements in each node</a:t>
            </a:r>
          </a:p>
          <a:p>
            <a:r>
              <a:rPr lang="en-US" dirty="0" smtClean="0"/>
              <a:t>Two tensile elements connecting the two rigid bodies</a:t>
            </a:r>
            <a:endParaRPr lang="en-US" dirty="0"/>
          </a:p>
        </p:txBody>
      </p:sp>
      <p:sp>
        <p:nvSpPr>
          <p:cNvPr id="29" name="Rectangle 28"/>
          <p:cNvSpPr/>
          <p:nvPr/>
        </p:nvSpPr>
        <p:spPr>
          <a:xfrm>
            <a:off x="6024282" y="4545107"/>
            <a:ext cx="1492624" cy="672352"/>
          </a:xfrm>
          <a:prstGeom prst="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92D050"/>
                </a:solidFill>
              </a:rPr>
              <a:t>Rigid body</a:t>
            </a:r>
            <a:endParaRPr lang="en-US" sz="1400" dirty="0">
              <a:solidFill>
                <a:srgbClr val="92D050"/>
              </a:solidFill>
            </a:endParaRPr>
          </a:p>
        </p:txBody>
      </p:sp>
      <p:sp>
        <p:nvSpPr>
          <p:cNvPr id="30" name="Rectangle 29"/>
          <p:cNvSpPr/>
          <p:nvPr/>
        </p:nvSpPr>
        <p:spPr>
          <a:xfrm rot="2895712">
            <a:off x="7557247" y="5181601"/>
            <a:ext cx="1075765" cy="533399"/>
          </a:xfrm>
          <a:prstGeom prst="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92D050"/>
                </a:solidFill>
              </a:rPr>
              <a:t>Rigid body</a:t>
            </a:r>
            <a:endParaRPr lang="en-US" sz="1400" dirty="0">
              <a:solidFill>
                <a:srgbClr val="92D050"/>
              </a:solidFill>
            </a:endParaRPr>
          </a:p>
        </p:txBody>
      </p:sp>
      <p:cxnSp>
        <p:nvCxnSpPr>
          <p:cNvPr id="32" name="Straight Connector 31"/>
          <p:cNvCxnSpPr/>
          <p:nvPr/>
        </p:nvCxnSpPr>
        <p:spPr>
          <a:xfrm>
            <a:off x="6024282" y="5217459"/>
            <a:ext cx="2218765" cy="77992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503459" y="4531659"/>
            <a:ext cx="430306" cy="336176"/>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Flowchart: Connector 36"/>
          <p:cNvSpPr/>
          <p:nvPr/>
        </p:nvSpPr>
        <p:spPr>
          <a:xfrm>
            <a:off x="7463118" y="5177118"/>
            <a:ext cx="67235" cy="12102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12122" y="1527248"/>
            <a:ext cx="7498080" cy="4365552"/>
          </a:xfrm>
        </p:spPr>
        <p:txBody>
          <a:bodyPr>
            <a:normAutofit fontScale="90000"/>
          </a:bodyPr>
          <a:lstStyle/>
          <a:p>
            <a:pPr marL="514350" indent="-514350" algn="ctr"/>
            <a:r>
              <a:rPr lang="en-US" sz="4400" dirty="0" smtClean="0"/>
              <a:t>4.</a:t>
            </a:r>
            <a:r>
              <a:rPr lang="en-US" sz="4444" dirty="0" smtClean="0"/>
              <a:t>2: Solitary waves traveling on 1D chains of on PMMA (cables)- Carbon fiber (bars)-Polycarbonate sheets (lumped masses) prisms </a:t>
            </a:r>
            <a:br>
              <a:rPr lang="en-US" sz="4444" dirty="0" smtClean="0"/>
            </a:br>
            <a:r>
              <a:rPr lang="en-US" sz="4444" dirty="0" smtClean="0">
                <a:solidFill>
                  <a:srgbClr val="FF0000"/>
                </a:solidFill>
              </a:rPr>
              <a:t>(</a:t>
            </a:r>
            <a:r>
              <a:rPr lang="en-US" sz="4444" i="1" dirty="0" smtClean="0">
                <a:solidFill>
                  <a:srgbClr val="FF0000"/>
                </a:solidFill>
              </a:rPr>
              <a:t>PMMACFPC systems</a:t>
            </a:r>
            <a:r>
              <a:rPr lang="en-US" sz="4444" dirty="0" smtClean="0">
                <a:solidFill>
                  <a:srgbClr val="FF0000"/>
                </a:solidFill>
              </a:rPr>
              <a:t>)</a:t>
            </a:r>
            <a:r>
              <a:rPr lang="en-US" sz="3600" dirty="0" smtClean="0"/>
              <a:t/>
            </a:r>
            <a:br>
              <a:rPr lang="en-US" sz="3600" dirty="0" smtClean="0"/>
            </a:br>
            <a:r>
              <a:rPr lang="en-US" sz="3600" dirty="0" smtClean="0"/>
              <a:t/>
            </a:r>
            <a:br>
              <a:rPr lang="en-US" sz="3600" dirty="0" smtClean="0"/>
            </a:br>
            <a:endParaRPr lang="en-US" sz="31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97271" y="317371"/>
            <a:ext cx="7723165" cy="707886"/>
          </a:xfrm>
          <a:prstGeom prst="rect">
            <a:avLst/>
          </a:prstGeom>
          <a:noFill/>
        </p:spPr>
        <p:txBody>
          <a:bodyPr wrap="square" rtlCol="0">
            <a:spAutoFit/>
          </a:bodyPr>
          <a:lstStyle/>
          <a:p>
            <a:pPr marL="514350" indent="-514350" algn="ctr">
              <a:spcBef>
                <a:spcPct val="0"/>
              </a:spcBef>
            </a:pP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System layout</a:t>
            </a:r>
          </a:p>
        </p:txBody>
      </p:sp>
      <p:pic>
        <p:nvPicPr>
          <p:cNvPr id="6" name="Picture 2" descr="C:\Documents and Settings\Vinc\Desktop\presentazione\catena_massa2.tif"/>
          <p:cNvPicPr>
            <a:picLocks noChangeAspect="1" noChangeArrowheads="1"/>
          </p:cNvPicPr>
          <p:nvPr/>
        </p:nvPicPr>
        <p:blipFill>
          <a:blip r:embed="rId2" cstate="print"/>
          <a:srcRect l="40225" t="14388" r="41562" b="16276"/>
          <a:stretch>
            <a:fillRect/>
          </a:stretch>
        </p:blipFill>
        <p:spPr bwMode="auto">
          <a:xfrm>
            <a:off x="1589651" y="1919315"/>
            <a:ext cx="1645920" cy="4699535"/>
          </a:xfrm>
          <a:prstGeom prst="rect">
            <a:avLst/>
          </a:prstGeom>
          <a:noFill/>
        </p:spPr>
      </p:pic>
      <p:sp>
        <p:nvSpPr>
          <p:cNvPr id="7" name="Down Arrow 6"/>
          <p:cNvSpPr/>
          <p:nvPr/>
        </p:nvSpPr>
        <p:spPr>
          <a:xfrm>
            <a:off x="2176330" y="1734661"/>
            <a:ext cx="383998" cy="234814"/>
          </a:xfrm>
          <a:prstGeom prst="downArrow">
            <a:avLst>
              <a:gd name="adj1" fmla="val 50000"/>
              <a:gd name="adj2" fmla="val 50000"/>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Connector 7"/>
          <p:cNvSpPr/>
          <p:nvPr/>
        </p:nvSpPr>
        <p:spPr>
          <a:xfrm>
            <a:off x="2133422" y="1130460"/>
            <a:ext cx="457200" cy="457200"/>
          </a:xfrm>
          <a:prstGeom prst="flowChart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entesi graffa chiusa 9"/>
          <p:cNvSpPr/>
          <p:nvPr/>
        </p:nvSpPr>
        <p:spPr>
          <a:xfrm>
            <a:off x="3186572" y="2377440"/>
            <a:ext cx="501655" cy="4058529"/>
          </a:xfrm>
          <a:prstGeom prst="rightBrace">
            <a:avLst>
              <a:gd name="adj1" fmla="val 67867"/>
              <a:gd name="adj2" fmla="val 5043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4" name="CasellaDiTesto 10"/>
          <p:cNvSpPr txBox="1"/>
          <p:nvPr/>
        </p:nvSpPr>
        <p:spPr>
          <a:xfrm>
            <a:off x="3946743" y="4003037"/>
            <a:ext cx="1285657" cy="830997"/>
          </a:xfrm>
          <a:prstGeom prst="rect">
            <a:avLst/>
          </a:prstGeom>
          <a:noFill/>
        </p:spPr>
        <p:txBody>
          <a:bodyPr wrap="square" rtlCol="0">
            <a:spAutoFit/>
          </a:bodyPr>
          <a:lstStyle/>
          <a:p>
            <a:r>
              <a:rPr lang="it-IT" sz="2400" dirty="0" smtClean="0"/>
              <a:t>300</a:t>
            </a:r>
          </a:p>
          <a:p>
            <a:r>
              <a:rPr lang="it-IT" sz="2400" dirty="0" err="1" smtClean="0"/>
              <a:t>prisms</a:t>
            </a:r>
            <a:endParaRPr lang="it-IT" sz="2400" dirty="0"/>
          </a:p>
        </p:txBody>
      </p:sp>
      <p:sp>
        <p:nvSpPr>
          <p:cNvPr id="15" name="CasellaDiTesto 5"/>
          <p:cNvSpPr txBox="1"/>
          <p:nvPr/>
        </p:nvSpPr>
        <p:spPr>
          <a:xfrm>
            <a:off x="5413334" y="1110154"/>
            <a:ext cx="3730666" cy="6186310"/>
          </a:xfrm>
          <a:prstGeom prst="rect">
            <a:avLst/>
          </a:prstGeom>
          <a:noFill/>
        </p:spPr>
        <p:txBody>
          <a:bodyPr wrap="square" rtlCol="0">
            <a:spAutoFit/>
          </a:bodyPr>
          <a:lstStyle/>
          <a:p>
            <a:endParaRPr lang="it-IT" b="1" dirty="0" smtClean="0"/>
          </a:p>
          <a:p>
            <a:r>
              <a:rPr lang="it-IT" b="1" dirty="0" smtClean="0"/>
              <a:t>Bars</a:t>
            </a:r>
          </a:p>
          <a:p>
            <a:r>
              <a:rPr lang="it-IT" i="1" dirty="0" err="1" smtClean="0"/>
              <a:t>PultrudedCarbonTubing</a:t>
            </a:r>
            <a:endParaRPr lang="it-IT" i="1" dirty="0" smtClean="0"/>
          </a:p>
          <a:p>
            <a:r>
              <a:rPr lang="it-IT" dirty="0" smtClean="0"/>
              <a:t>E=230 </a:t>
            </a:r>
            <a:r>
              <a:rPr lang="it-IT" dirty="0" err="1" smtClean="0"/>
              <a:t>GPa</a:t>
            </a:r>
            <a:endParaRPr lang="it-IT" dirty="0" smtClean="0"/>
          </a:p>
          <a:p>
            <a:r>
              <a:rPr lang="it-IT" dirty="0" err="1" smtClean="0"/>
              <a:t>O.D.</a:t>
            </a:r>
            <a:r>
              <a:rPr lang="it-IT" dirty="0" smtClean="0"/>
              <a:t> 4 mm</a:t>
            </a:r>
          </a:p>
          <a:p>
            <a:r>
              <a:rPr lang="it-IT" dirty="0" err="1" smtClean="0"/>
              <a:t>I.D.</a:t>
            </a:r>
            <a:r>
              <a:rPr lang="it-IT" dirty="0" smtClean="0"/>
              <a:t> 0.100”</a:t>
            </a:r>
          </a:p>
          <a:p>
            <a:r>
              <a:rPr lang="it-IT" dirty="0" smtClean="0"/>
              <a:t>Wt./gm = 2 gm</a:t>
            </a:r>
          </a:p>
          <a:p>
            <a:endParaRPr lang="it-IT" dirty="0" smtClean="0"/>
          </a:p>
          <a:p>
            <a:r>
              <a:rPr lang="it-IT" b="1" dirty="0" smtClean="0"/>
              <a:t>Cross-Cables and Edge Members</a:t>
            </a:r>
          </a:p>
          <a:p>
            <a:r>
              <a:rPr lang="it-IT" i="1" dirty="0" smtClean="0"/>
              <a:t>Eska™  PMMA Optical Fiber</a:t>
            </a:r>
          </a:p>
          <a:p>
            <a:r>
              <a:rPr lang="it-IT" dirty="0" smtClean="0"/>
              <a:t>Model CK-80</a:t>
            </a:r>
          </a:p>
          <a:p>
            <a:r>
              <a:rPr lang="it-IT" dirty="0" smtClean="0"/>
              <a:t>D=2mm</a:t>
            </a:r>
          </a:p>
          <a:p>
            <a:r>
              <a:rPr lang="it-IT" dirty="0" smtClean="0"/>
              <a:t>E=2.5GPa</a:t>
            </a:r>
          </a:p>
          <a:p>
            <a:endParaRPr lang="it-IT" dirty="0" smtClean="0"/>
          </a:p>
          <a:p>
            <a:r>
              <a:rPr lang="it-IT" b="1" dirty="0" smtClean="0"/>
              <a:t>Polycarbonate round sheets</a:t>
            </a:r>
          </a:p>
          <a:p>
            <a:r>
              <a:rPr lang="it-IT" dirty="0" smtClean="0"/>
              <a:t>Thick=1.57 mm</a:t>
            </a:r>
          </a:p>
          <a:p>
            <a:r>
              <a:rPr lang="it-IT" dirty="0" smtClean="0"/>
              <a:t>Ø= 14 cm</a:t>
            </a:r>
          </a:p>
          <a:p>
            <a:endParaRPr lang="it-IT" b="1" dirty="0" smtClean="0"/>
          </a:p>
          <a:p>
            <a:endParaRPr lang="it-IT" b="1" dirty="0" smtClean="0"/>
          </a:p>
          <a:p>
            <a:endParaRPr lang="it-IT" dirty="0" smtClean="0"/>
          </a:p>
          <a:p>
            <a:endParaRPr lang="it-IT" dirty="0" smtClean="0"/>
          </a:p>
          <a:p>
            <a:endParaRPr lang="it-IT" dirty="0" smtClean="0"/>
          </a:p>
          <a:p>
            <a:endParaRPr lang="it-IT"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15" descr="prisma_massa2.tif"/>
          <p:cNvPicPr>
            <a:picLocks noChangeAspect="1"/>
          </p:cNvPicPr>
          <p:nvPr/>
        </p:nvPicPr>
        <p:blipFill>
          <a:blip r:embed="rId2" cstate="print"/>
          <a:srcRect l="22656" t="17708" r="34375" b="15625"/>
          <a:stretch>
            <a:fillRect/>
          </a:stretch>
        </p:blipFill>
        <p:spPr>
          <a:xfrm>
            <a:off x="1019906" y="1578903"/>
            <a:ext cx="3723939" cy="4333311"/>
          </a:xfrm>
          <a:prstGeom prst="rect">
            <a:avLst/>
          </a:prstGeom>
        </p:spPr>
      </p:pic>
      <p:sp>
        <p:nvSpPr>
          <p:cNvPr id="11" name="Rectangle 10"/>
          <p:cNvSpPr/>
          <p:nvPr/>
        </p:nvSpPr>
        <p:spPr>
          <a:xfrm>
            <a:off x="5711492" y="1583976"/>
            <a:ext cx="5050302" cy="3693319"/>
          </a:xfrm>
          <a:prstGeom prst="rect">
            <a:avLst/>
          </a:prstGeom>
        </p:spPr>
        <p:txBody>
          <a:bodyPr wrap="square">
            <a:spAutoFit/>
          </a:bodyPr>
          <a:lstStyle/>
          <a:p>
            <a:endParaRPr lang="it-IT" b="1" dirty="0" smtClean="0"/>
          </a:p>
          <a:p>
            <a:pPr fontAlgn="t"/>
            <a:r>
              <a:rPr lang="en-US" dirty="0" smtClean="0"/>
              <a:t>a= 0.07 m</a:t>
            </a:r>
            <a:endParaRPr lang="it-IT" dirty="0" smtClean="0"/>
          </a:p>
          <a:p>
            <a:pPr fontAlgn="t"/>
            <a:r>
              <a:rPr lang="en-US" dirty="0" smtClean="0"/>
              <a:t>λ</a:t>
            </a:r>
            <a:r>
              <a:rPr lang="en-US" baseline="-25000" dirty="0" smtClean="0"/>
              <a:t>0</a:t>
            </a:r>
            <a:r>
              <a:rPr lang="en-US" dirty="0" smtClean="0"/>
              <a:t>= 0.124201 m</a:t>
            </a:r>
            <a:endParaRPr lang="it-IT" dirty="0" smtClean="0"/>
          </a:p>
          <a:p>
            <a:pPr fontAlgn="t"/>
            <a:r>
              <a:rPr lang="en-US" dirty="0" smtClean="0"/>
              <a:t>L=  0.18 m</a:t>
            </a:r>
            <a:endParaRPr lang="it-IT" dirty="0" smtClean="0"/>
          </a:p>
          <a:p>
            <a:pPr fontAlgn="t"/>
            <a:r>
              <a:rPr lang="en-US" dirty="0" smtClean="0"/>
              <a:t>ϕ</a:t>
            </a:r>
            <a:r>
              <a:rPr lang="en-US" baseline="-25000" dirty="0" smtClean="0"/>
              <a:t>0</a:t>
            </a:r>
            <a:r>
              <a:rPr lang="en-US" dirty="0" smtClean="0"/>
              <a:t>=150° </a:t>
            </a:r>
            <a:endParaRPr lang="it-IT" dirty="0" smtClean="0"/>
          </a:p>
          <a:p>
            <a:pPr fontAlgn="t"/>
            <a:r>
              <a:rPr lang="en-US" dirty="0" smtClean="0"/>
              <a:t>h</a:t>
            </a:r>
            <a:r>
              <a:rPr lang="en-US" baseline="-25000" dirty="0" smtClean="0"/>
              <a:t>0</a:t>
            </a:r>
            <a:r>
              <a:rPr lang="en-US" dirty="0" smtClean="0"/>
              <a:t>=0.118798  m</a:t>
            </a:r>
            <a:endParaRPr lang="it-IT" dirty="0" smtClean="0"/>
          </a:p>
          <a:p>
            <a:pPr fontAlgn="t"/>
            <a:r>
              <a:rPr lang="en-US" dirty="0" err="1" smtClean="0"/>
              <a:t>λ</a:t>
            </a:r>
            <a:r>
              <a:rPr lang="en-US" baseline="-25000" dirty="0" err="1" smtClean="0"/>
              <a:t>N</a:t>
            </a:r>
            <a:r>
              <a:rPr lang="en-US" dirty="0" smtClean="0"/>
              <a:t>=0.121765 m</a:t>
            </a:r>
            <a:endParaRPr lang="it-IT" dirty="0" smtClean="0"/>
          </a:p>
          <a:p>
            <a:pPr fontAlgn="t"/>
            <a:endParaRPr lang="it-IT" dirty="0" smtClean="0"/>
          </a:p>
          <a:p>
            <a:r>
              <a:rPr lang="it-IT" dirty="0" smtClean="0"/>
              <a:t>m= 35 g</a:t>
            </a:r>
          </a:p>
          <a:p>
            <a:r>
              <a:rPr lang="it-IT" dirty="0" smtClean="0"/>
              <a:t>m</a:t>
            </a:r>
            <a:r>
              <a:rPr lang="it-IT" baseline="-25000" dirty="0" smtClean="0"/>
              <a:t>striker</a:t>
            </a:r>
            <a:r>
              <a:rPr lang="it-IT" dirty="0" smtClean="0"/>
              <a:t>= 28 g</a:t>
            </a:r>
          </a:p>
          <a:p>
            <a:r>
              <a:rPr lang="it-IT" dirty="0" smtClean="0"/>
              <a:t>k=6.5 * 10^4 N/m</a:t>
            </a:r>
          </a:p>
          <a:p>
            <a:r>
              <a:rPr lang="it-IT" dirty="0" smtClean="0"/>
              <a:t>k0=7.56  * 10 ^4 N/m</a:t>
            </a:r>
          </a:p>
          <a:p>
            <a:r>
              <a:rPr lang="it-IT" dirty="0" smtClean="0"/>
              <a:t>T0= 4.3 * 10^ -3 s</a:t>
            </a:r>
          </a:p>
        </p:txBody>
      </p:sp>
      <p:sp>
        <p:nvSpPr>
          <p:cNvPr id="12" name="TextBox 11"/>
          <p:cNvSpPr txBox="1"/>
          <p:nvPr/>
        </p:nvSpPr>
        <p:spPr>
          <a:xfrm>
            <a:off x="3430755" y="3650317"/>
            <a:ext cx="370614" cy="461665"/>
          </a:xfrm>
          <a:prstGeom prst="rect">
            <a:avLst/>
          </a:prstGeom>
          <a:noFill/>
        </p:spPr>
        <p:txBody>
          <a:bodyPr wrap="none" rtlCol="0">
            <a:spAutoFit/>
          </a:bodyPr>
          <a:lstStyle/>
          <a:p>
            <a:r>
              <a:rPr lang="en-US" sz="2400" dirty="0" smtClean="0"/>
              <a:t>L</a:t>
            </a:r>
            <a:endParaRPr lang="en-US" sz="2400" dirty="0"/>
          </a:p>
        </p:txBody>
      </p:sp>
      <p:sp>
        <p:nvSpPr>
          <p:cNvPr id="17" name="Right Brace 16"/>
          <p:cNvSpPr/>
          <p:nvPr/>
        </p:nvSpPr>
        <p:spPr>
          <a:xfrm>
            <a:off x="4618791" y="2055833"/>
            <a:ext cx="438886" cy="3487431"/>
          </a:xfrm>
          <a:prstGeom prst="rightBrace">
            <a:avLst>
              <a:gd name="adj1" fmla="val 85261"/>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4874099" y="3154376"/>
            <a:ext cx="460382" cy="369332"/>
          </a:xfrm>
          <a:prstGeom prst="rect">
            <a:avLst/>
          </a:prstGeom>
          <a:noFill/>
        </p:spPr>
        <p:txBody>
          <a:bodyPr wrap="none" rtlCol="0">
            <a:spAutoFit/>
          </a:bodyPr>
          <a:lstStyle/>
          <a:p>
            <a:r>
              <a:rPr lang="en-US" dirty="0" smtClean="0"/>
              <a:t>h0</a:t>
            </a:r>
            <a:endParaRPr lang="en-US" dirty="0"/>
          </a:p>
        </p:txBody>
      </p:sp>
      <p:sp>
        <p:nvSpPr>
          <p:cNvPr id="8" name="TextBox 3"/>
          <p:cNvSpPr txBox="1"/>
          <p:nvPr/>
        </p:nvSpPr>
        <p:spPr>
          <a:xfrm>
            <a:off x="1097271" y="317371"/>
            <a:ext cx="7723165" cy="707886"/>
          </a:xfrm>
          <a:prstGeom prst="rect">
            <a:avLst/>
          </a:prstGeom>
          <a:noFill/>
        </p:spPr>
        <p:txBody>
          <a:bodyPr wrap="square" rtlCol="0">
            <a:spAutoFit/>
          </a:bodyPr>
          <a:lstStyle/>
          <a:p>
            <a:pPr marL="514350" indent="-514350" algn="ctr">
              <a:spcBef>
                <a:spcPct val="0"/>
              </a:spcBef>
            </a:pP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Properties of the generic prism</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22" name="Picture 10" descr="H:\simulazioni caltech\PMMA\300molle\con masse\3.5ms\untitled.jpg"/>
          <p:cNvPicPr>
            <a:picLocks noChangeAspect="1" noChangeArrowheads="1"/>
          </p:cNvPicPr>
          <p:nvPr/>
        </p:nvPicPr>
        <p:blipFill>
          <a:blip r:embed="rId2" cstate="print"/>
          <a:srcRect l="7221" t="3383" r="5139" b="1407"/>
          <a:stretch>
            <a:fillRect/>
          </a:stretch>
        </p:blipFill>
        <p:spPr bwMode="auto">
          <a:xfrm>
            <a:off x="1027118" y="4216400"/>
            <a:ext cx="4459282" cy="2641600"/>
          </a:xfrm>
          <a:prstGeom prst="rect">
            <a:avLst/>
          </a:prstGeom>
          <a:noFill/>
        </p:spPr>
      </p:pic>
      <p:pic>
        <p:nvPicPr>
          <p:cNvPr id="90120" name="Picture 8" descr="H:\simulazioni caltech\PMMA\300molle\con masse\3ms\untitled.bmp"/>
          <p:cNvPicPr>
            <a:picLocks noChangeAspect="1" noChangeArrowheads="1"/>
          </p:cNvPicPr>
          <p:nvPr/>
        </p:nvPicPr>
        <p:blipFill>
          <a:blip r:embed="rId3" cstate="print"/>
          <a:srcRect l="2188" t="5160" r="5625"/>
          <a:stretch>
            <a:fillRect/>
          </a:stretch>
        </p:blipFill>
        <p:spPr bwMode="auto">
          <a:xfrm>
            <a:off x="1021629" y="1244600"/>
            <a:ext cx="4464771" cy="2844800"/>
          </a:xfrm>
          <a:prstGeom prst="rect">
            <a:avLst/>
          </a:prstGeom>
          <a:noFill/>
        </p:spPr>
      </p:pic>
      <p:pic>
        <p:nvPicPr>
          <p:cNvPr id="90119" name="Picture 7" descr="H:\simulazioni caltech\PMMA\300molle\con masse\3ms\tensegrity_potential_spectraecarbon.jpg"/>
          <p:cNvPicPr>
            <a:picLocks noChangeAspect="1" noChangeArrowheads="1"/>
          </p:cNvPicPr>
          <p:nvPr/>
        </p:nvPicPr>
        <p:blipFill>
          <a:blip r:embed="rId4" cstate="print"/>
          <a:srcRect/>
          <a:stretch>
            <a:fillRect/>
          </a:stretch>
        </p:blipFill>
        <p:spPr bwMode="auto">
          <a:xfrm>
            <a:off x="5715000" y="2724150"/>
            <a:ext cx="3429000" cy="2400300"/>
          </a:xfrm>
          <a:prstGeom prst="rect">
            <a:avLst/>
          </a:prstGeom>
          <a:noFill/>
        </p:spPr>
      </p:pic>
      <p:sp>
        <p:nvSpPr>
          <p:cNvPr id="7" name="TextBox 6"/>
          <p:cNvSpPr txBox="1"/>
          <p:nvPr/>
        </p:nvSpPr>
        <p:spPr>
          <a:xfrm>
            <a:off x="1299713" y="1300323"/>
            <a:ext cx="1002197" cy="307777"/>
          </a:xfrm>
          <a:prstGeom prst="rect">
            <a:avLst/>
          </a:prstGeom>
          <a:noFill/>
        </p:spPr>
        <p:txBody>
          <a:bodyPr wrap="none" rtlCol="0">
            <a:spAutoFit/>
          </a:bodyPr>
          <a:lstStyle/>
          <a:p>
            <a:pPr>
              <a:buFont typeface="Arial" pitchFamily="34" charset="0"/>
              <a:buChar char="•"/>
            </a:pPr>
            <a:r>
              <a:rPr lang="en-US" sz="1400" dirty="0" smtClean="0"/>
              <a:t> 179.6 m/s</a:t>
            </a:r>
            <a:endParaRPr lang="en-US" sz="1400" dirty="0"/>
          </a:p>
        </p:txBody>
      </p:sp>
      <p:sp>
        <p:nvSpPr>
          <p:cNvPr id="8" name="TextBox 7"/>
          <p:cNvSpPr txBox="1"/>
          <p:nvPr/>
        </p:nvSpPr>
        <p:spPr>
          <a:xfrm>
            <a:off x="1295996" y="4259421"/>
            <a:ext cx="1051891" cy="307777"/>
          </a:xfrm>
          <a:prstGeom prst="rect">
            <a:avLst/>
          </a:prstGeom>
          <a:noFill/>
        </p:spPr>
        <p:txBody>
          <a:bodyPr wrap="none" rtlCol="0">
            <a:spAutoFit/>
          </a:bodyPr>
          <a:lstStyle/>
          <a:p>
            <a:pPr>
              <a:buFont typeface="Arial" pitchFamily="34" charset="0"/>
              <a:buChar char="•"/>
            </a:pPr>
            <a:r>
              <a:rPr lang="en-US" sz="1400" dirty="0" smtClean="0"/>
              <a:t>  182.6 m/s</a:t>
            </a:r>
            <a:endParaRPr lang="en-US" sz="1400" dirty="0"/>
          </a:p>
        </p:txBody>
      </p:sp>
      <p:sp>
        <p:nvSpPr>
          <p:cNvPr id="9" name="Rectangle 4"/>
          <p:cNvSpPr/>
          <p:nvPr/>
        </p:nvSpPr>
        <p:spPr>
          <a:xfrm>
            <a:off x="1041400" y="95346"/>
            <a:ext cx="7497482" cy="1015663"/>
          </a:xfrm>
          <a:prstGeom prst="rect">
            <a:avLst/>
          </a:prstGeom>
        </p:spPr>
        <p:txBody>
          <a:bodyPr wrap="square">
            <a:spAutoFit/>
          </a:bodyPr>
          <a:lstStyle/>
          <a:p>
            <a:pPr marL="514350" lvl="0" indent="-514350" algn="ctr">
              <a:spcBef>
                <a:spcPct val="0"/>
              </a:spcBef>
              <a:defRPr/>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4.2.1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F </a:t>
            </a:r>
            <a:r>
              <a:rPr lang="en-US" sz="40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vs</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 time profiles </a:t>
            </a:r>
          </a:p>
          <a:p>
            <a:pPr marL="514350" lvl="0" indent="-514350" algn="ctr">
              <a:spcBef>
                <a:spcPct val="0"/>
              </a:spcBef>
              <a:defRPr/>
            </a:pPr>
            <a:r>
              <a:rPr lang="en-US" sz="2000" dirty="0" smtClean="0">
                <a:solidFill>
                  <a:schemeClr val="tx2">
                    <a:satMod val="130000"/>
                  </a:schemeClr>
                </a:solidFill>
                <a:latin typeface="+mj-lt"/>
                <a:ea typeface="+mj-ea"/>
                <a:cs typeface="+mj-cs"/>
              </a:rPr>
              <a:t>            Wave speed Vs = 179.6 / 182.6 m/s</a:t>
            </a:r>
          </a:p>
        </p:txBody>
      </p:sp>
      <p:sp>
        <p:nvSpPr>
          <p:cNvPr id="10" name="Rectangle 4"/>
          <p:cNvSpPr/>
          <p:nvPr/>
        </p:nvSpPr>
        <p:spPr>
          <a:xfrm>
            <a:off x="6032500" y="1301846"/>
            <a:ext cx="2552700" cy="646331"/>
          </a:xfrm>
          <a:prstGeom prst="rect">
            <a:avLst/>
          </a:prstGeom>
        </p:spPr>
        <p:txBody>
          <a:bodyPr wrap="square">
            <a:spAutoFit/>
          </a:bodyPr>
          <a:lstStyle/>
          <a:p>
            <a:pPr marL="514350" lvl="0" indent="-514350" algn="ctr">
              <a:spcBef>
                <a:spcPct val="0"/>
              </a:spcBef>
              <a:defRPr/>
            </a:pP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Force-strain response </a:t>
            </a:r>
          </a:p>
          <a:p>
            <a:pPr marL="514350" lvl="0" indent="-514350" algn="ctr">
              <a:spcBef>
                <a:spcPct val="0"/>
              </a:spcBef>
              <a:defRPr/>
            </a:pP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of the generic prism</a:t>
            </a:r>
          </a:p>
        </p:txBody>
      </p:sp>
      <p:sp>
        <p:nvSpPr>
          <p:cNvPr id="11" name="Rectangle 4"/>
          <p:cNvSpPr/>
          <p:nvPr/>
        </p:nvSpPr>
        <p:spPr>
          <a:xfrm>
            <a:off x="6223000" y="2089246"/>
            <a:ext cx="2552700" cy="369332"/>
          </a:xfrm>
          <a:prstGeom prst="rect">
            <a:avLst/>
          </a:prstGeom>
        </p:spPr>
        <p:txBody>
          <a:bodyPr wrap="square">
            <a:spAutoFit/>
          </a:bodyPr>
          <a:lstStyle/>
          <a:p>
            <a:pPr marL="514350" lvl="0" indent="-514350" algn="ctr">
              <a:spcBef>
                <a:spcPct val="0"/>
              </a:spcBef>
              <a:defRPr/>
            </a:pPr>
            <a:r>
              <a:rPr lang="en-US" i="1" dirty="0" err="1"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Fmax</a:t>
            </a:r>
            <a:r>
              <a:rPr lang="en-US" i="1" dirty="0"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 for Vs=182.6 m/</a:t>
            </a:r>
            <a:r>
              <a:rPr lang="en-US" dirty="0"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s</a:t>
            </a:r>
          </a:p>
        </p:txBody>
      </p:sp>
      <p:sp>
        <p:nvSpPr>
          <p:cNvPr id="15" name="Rectangle 4"/>
          <p:cNvSpPr/>
          <p:nvPr/>
        </p:nvSpPr>
        <p:spPr>
          <a:xfrm>
            <a:off x="6261100" y="5904468"/>
            <a:ext cx="2552700" cy="369332"/>
          </a:xfrm>
          <a:prstGeom prst="rect">
            <a:avLst/>
          </a:prstGeom>
        </p:spPr>
        <p:txBody>
          <a:bodyPr wrap="square">
            <a:spAutoFit/>
          </a:bodyPr>
          <a:lstStyle/>
          <a:p>
            <a:pPr marL="514350" lvl="0" indent="-514350" algn="ctr">
              <a:spcBef>
                <a:spcPct val="0"/>
              </a:spcBef>
              <a:defRPr/>
            </a:pPr>
            <a:r>
              <a:rPr lang="en-US" i="1" dirty="0" err="1" smtClean="0">
                <a:solidFill>
                  <a:srgbClr val="800E92"/>
                </a:solidFill>
                <a:effectLst>
                  <a:outerShdw blurRad="50000" dist="30000" dir="5400000" algn="tl" rotWithShape="0">
                    <a:srgbClr val="000000">
                      <a:alpha val="30000"/>
                    </a:srgbClr>
                  </a:outerShdw>
                </a:effectLst>
                <a:latin typeface="+mj-lt"/>
                <a:ea typeface="+mj-ea"/>
                <a:cs typeface="+mj-cs"/>
              </a:rPr>
              <a:t>Fmax</a:t>
            </a:r>
            <a:r>
              <a:rPr lang="en-US" i="1" dirty="0" smtClean="0">
                <a:solidFill>
                  <a:srgbClr val="800E92"/>
                </a:solidFill>
                <a:effectLst>
                  <a:outerShdw blurRad="50000" dist="30000" dir="5400000" algn="tl" rotWithShape="0">
                    <a:srgbClr val="000000">
                      <a:alpha val="30000"/>
                    </a:srgbClr>
                  </a:outerShdw>
                </a:effectLst>
                <a:latin typeface="+mj-lt"/>
                <a:ea typeface="+mj-ea"/>
                <a:cs typeface="+mj-cs"/>
              </a:rPr>
              <a:t> for Vs=179.6 m/</a:t>
            </a:r>
            <a:r>
              <a:rPr lang="en-US" dirty="0" smtClean="0">
                <a:solidFill>
                  <a:srgbClr val="800E92"/>
                </a:solidFill>
                <a:effectLst>
                  <a:outerShdw blurRad="50000" dist="30000" dir="5400000" algn="tl" rotWithShape="0">
                    <a:srgbClr val="000000">
                      <a:alpha val="30000"/>
                    </a:srgbClr>
                  </a:outerShdw>
                </a:effectLst>
                <a:latin typeface="+mj-lt"/>
                <a:ea typeface="+mj-ea"/>
                <a:cs typeface="+mj-cs"/>
              </a:rPr>
              <a:t>s</a:t>
            </a:r>
          </a:p>
        </p:txBody>
      </p:sp>
      <p:cxnSp>
        <p:nvCxnSpPr>
          <p:cNvPr id="16" name="Connettore 2 15"/>
          <p:cNvCxnSpPr/>
          <p:nvPr/>
        </p:nvCxnSpPr>
        <p:spPr>
          <a:xfrm rot="16200000" flipH="1">
            <a:off x="5860820" y="4985314"/>
            <a:ext cx="1428416" cy="30956"/>
          </a:xfrm>
          <a:prstGeom prst="straightConnector1">
            <a:avLst/>
          </a:prstGeom>
          <a:ln w="12700">
            <a:solidFill>
              <a:srgbClr val="800E92"/>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3" name="Connettore 2 12"/>
          <p:cNvCxnSpPr/>
          <p:nvPr/>
        </p:nvCxnSpPr>
        <p:spPr>
          <a:xfrm rot="16200000" flipH="1">
            <a:off x="6800620" y="3195408"/>
            <a:ext cx="1428416" cy="30956"/>
          </a:xfrm>
          <a:prstGeom prst="straightConnector1">
            <a:avLst/>
          </a:prstGeom>
          <a:ln w="127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40" name="Picture 4" descr="H:\simulazioni caltech\PMMA\300molle\con masse\8ms\tensegrity_potential_spectraecarbon.jpg"/>
          <p:cNvPicPr>
            <a:picLocks noChangeAspect="1" noChangeArrowheads="1"/>
          </p:cNvPicPr>
          <p:nvPr/>
        </p:nvPicPr>
        <p:blipFill>
          <a:blip r:embed="rId2" cstate="print"/>
          <a:srcRect/>
          <a:stretch>
            <a:fillRect/>
          </a:stretch>
        </p:blipFill>
        <p:spPr bwMode="auto">
          <a:xfrm>
            <a:off x="5715000" y="2897188"/>
            <a:ext cx="3429000" cy="2181225"/>
          </a:xfrm>
          <a:prstGeom prst="rect">
            <a:avLst/>
          </a:prstGeom>
          <a:noFill/>
        </p:spPr>
      </p:pic>
      <p:pic>
        <p:nvPicPr>
          <p:cNvPr id="91139" name="Picture 3" descr="H:\simulazioni caltech\PMMA\300molle\con masse\casolimite\untitled.bmp"/>
          <p:cNvPicPr>
            <a:picLocks noChangeAspect="1" noChangeArrowheads="1"/>
          </p:cNvPicPr>
          <p:nvPr/>
        </p:nvPicPr>
        <p:blipFill>
          <a:blip r:embed="rId3" cstate="print"/>
          <a:srcRect l="2187" t="3580" r="6146" b="1012"/>
          <a:stretch>
            <a:fillRect/>
          </a:stretch>
        </p:blipFill>
        <p:spPr bwMode="auto">
          <a:xfrm>
            <a:off x="1020972" y="3962400"/>
            <a:ext cx="4683234" cy="2895600"/>
          </a:xfrm>
          <a:prstGeom prst="rect">
            <a:avLst/>
          </a:prstGeom>
          <a:noFill/>
        </p:spPr>
      </p:pic>
      <p:pic>
        <p:nvPicPr>
          <p:cNvPr id="91138" name="Picture 2" descr="H:\simulazioni caltech\PMMA\300molle\con masse\8ms\untitled.bmp"/>
          <p:cNvPicPr>
            <a:picLocks noChangeAspect="1" noChangeArrowheads="1"/>
          </p:cNvPicPr>
          <p:nvPr/>
        </p:nvPicPr>
        <p:blipFill>
          <a:blip r:embed="rId4" cstate="print"/>
          <a:srcRect l="4063" t="4332" r="7708"/>
          <a:stretch>
            <a:fillRect/>
          </a:stretch>
        </p:blipFill>
        <p:spPr bwMode="auto">
          <a:xfrm>
            <a:off x="1025107" y="1143000"/>
            <a:ext cx="4651794" cy="2768600"/>
          </a:xfrm>
          <a:prstGeom prst="rect">
            <a:avLst/>
          </a:prstGeom>
          <a:noFill/>
        </p:spPr>
      </p:pic>
      <p:sp>
        <p:nvSpPr>
          <p:cNvPr id="5" name="Rectangle 4"/>
          <p:cNvSpPr/>
          <p:nvPr/>
        </p:nvSpPr>
        <p:spPr>
          <a:xfrm>
            <a:off x="1041400" y="95346"/>
            <a:ext cx="6769100" cy="1015663"/>
          </a:xfrm>
          <a:prstGeom prst="rect">
            <a:avLst/>
          </a:prstGeom>
        </p:spPr>
        <p:txBody>
          <a:bodyPr wrap="square">
            <a:spAutoFit/>
          </a:bodyPr>
          <a:lstStyle/>
          <a:p>
            <a:pPr marL="514350" lvl="0" indent="-514350" algn="ctr">
              <a:spcBef>
                <a:spcPct val="0"/>
              </a:spcBef>
              <a:defRPr/>
            </a:pPr>
            <a:r>
              <a:rPr lang="en-US" sz="28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4.2.2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F </a:t>
            </a:r>
            <a:r>
              <a:rPr lang="en-US" sz="40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vs</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 time profiles </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a:t>
            </a:r>
            <a:r>
              <a:rPr lang="en-US" sz="2000" dirty="0" smtClean="0">
                <a:solidFill>
                  <a:schemeClr val="tx2">
                    <a:satMod val="130000"/>
                  </a:schemeClr>
                </a:solidFill>
                <a:latin typeface="+mj-lt"/>
                <a:ea typeface="+mj-ea"/>
                <a:cs typeface="+mj-cs"/>
              </a:rPr>
              <a:t>Wave speed Vs = 210.1 / 337.5 m/s</a:t>
            </a:r>
          </a:p>
        </p:txBody>
      </p:sp>
      <p:sp>
        <p:nvSpPr>
          <p:cNvPr id="7" name="TextBox 6"/>
          <p:cNvSpPr txBox="1"/>
          <p:nvPr/>
        </p:nvSpPr>
        <p:spPr>
          <a:xfrm>
            <a:off x="1292485" y="1178795"/>
            <a:ext cx="1002197" cy="307777"/>
          </a:xfrm>
          <a:prstGeom prst="rect">
            <a:avLst/>
          </a:prstGeom>
          <a:noFill/>
        </p:spPr>
        <p:txBody>
          <a:bodyPr wrap="none" rtlCol="0">
            <a:spAutoFit/>
          </a:bodyPr>
          <a:lstStyle/>
          <a:p>
            <a:pPr>
              <a:buFont typeface="Arial" pitchFamily="34" charset="0"/>
              <a:buChar char="•"/>
            </a:pPr>
            <a:r>
              <a:rPr lang="en-US" sz="1400" dirty="0" smtClean="0"/>
              <a:t> 210.1 m/s</a:t>
            </a:r>
            <a:endParaRPr lang="en-US" sz="1400" dirty="0"/>
          </a:p>
        </p:txBody>
      </p:sp>
      <p:sp>
        <p:nvSpPr>
          <p:cNvPr id="8" name="TextBox 7"/>
          <p:cNvSpPr txBox="1"/>
          <p:nvPr/>
        </p:nvSpPr>
        <p:spPr>
          <a:xfrm>
            <a:off x="1315533" y="3989595"/>
            <a:ext cx="1051891" cy="307777"/>
          </a:xfrm>
          <a:prstGeom prst="rect">
            <a:avLst/>
          </a:prstGeom>
          <a:noFill/>
        </p:spPr>
        <p:txBody>
          <a:bodyPr wrap="none" rtlCol="0">
            <a:spAutoFit/>
          </a:bodyPr>
          <a:lstStyle/>
          <a:p>
            <a:pPr>
              <a:buFont typeface="Arial" pitchFamily="34" charset="0"/>
              <a:buChar char="•"/>
            </a:pPr>
            <a:r>
              <a:rPr lang="en-US" sz="1400" dirty="0" smtClean="0"/>
              <a:t> 337.5  m/s</a:t>
            </a:r>
            <a:endParaRPr lang="en-US" sz="1400" dirty="0"/>
          </a:p>
        </p:txBody>
      </p:sp>
      <p:sp>
        <p:nvSpPr>
          <p:cNvPr id="10" name="Rectangle 4"/>
          <p:cNvSpPr/>
          <p:nvPr/>
        </p:nvSpPr>
        <p:spPr>
          <a:xfrm>
            <a:off x="6032500" y="1301846"/>
            <a:ext cx="2552700" cy="646331"/>
          </a:xfrm>
          <a:prstGeom prst="rect">
            <a:avLst/>
          </a:prstGeom>
        </p:spPr>
        <p:txBody>
          <a:bodyPr wrap="square">
            <a:spAutoFit/>
          </a:bodyPr>
          <a:lstStyle/>
          <a:p>
            <a:pPr marL="514350" lvl="0" indent="-514350" algn="ctr">
              <a:spcBef>
                <a:spcPct val="0"/>
              </a:spcBef>
              <a:defRPr/>
            </a:pP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Force-strain response </a:t>
            </a:r>
          </a:p>
          <a:p>
            <a:pPr marL="514350" lvl="0" indent="-514350" algn="ctr">
              <a:spcBef>
                <a:spcPct val="0"/>
              </a:spcBef>
              <a:defRPr/>
            </a:pPr>
            <a:r>
              <a:rPr lang="en-US"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of the generic prism</a:t>
            </a:r>
          </a:p>
        </p:txBody>
      </p:sp>
      <p:sp>
        <p:nvSpPr>
          <p:cNvPr id="11" name="Rectangle 4"/>
          <p:cNvSpPr/>
          <p:nvPr/>
        </p:nvSpPr>
        <p:spPr>
          <a:xfrm>
            <a:off x="6337300" y="2292446"/>
            <a:ext cx="2552700" cy="369332"/>
          </a:xfrm>
          <a:prstGeom prst="rect">
            <a:avLst/>
          </a:prstGeom>
        </p:spPr>
        <p:txBody>
          <a:bodyPr wrap="square">
            <a:spAutoFit/>
          </a:bodyPr>
          <a:lstStyle/>
          <a:p>
            <a:pPr marL="514350" lvl="0" indent="-514350" algn="ctr">
              <a:spcBef>
                <a:spcPct val="0"/>
              </a:spcBef>
              <a:defRPr/>
            </a:pPr>
            <a:r>
              <a:rPr lang="en-US" i="1" dirty="0" err="1"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Fmax</a:t>
            </a:r>
            <a:r>
              <a:rPr lang="en-US" i="1" dirty="0"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 for Vs=337.5 m/</a:t>
            </a:r>
            <a:r>
              <a:rPr lang="en-US" dirty="0" smtClean="0">
                <a:solidFill>
                  <a:schemeClr val="accent4">
                    <a:lumMod val="60000"/>
                    <a:lumOff val="40000"/>
                  </a:schemeClr>
                </a:solidFill>
                <a:effectLst>
                  <a:outerShdw blurRad="50000" dist="30000" dir="5400000" algn="tl" rotWithShape="0">
                    <a:srgbClr val="000000">
                      <a:alpha val="30000"/>
                    </a:srgbClr>
                  </a:outerShdw>
                </a:effectLst>
                <a:latin typeface="+mj-lt"/>
                <a:ea typeface="+mj-ea"/>
                <a:cs typeface="+mj-cs"/>
              </a:rPr>
              <a:t>s</a:t>
            </a:r>
          </a:p>
        </p:txBody>
      </p:sp>
      <p:cxnSp>
        <p:nvCxnSpPr>
          <p:cNvPr id="12" name="Connettore 2 11"/>
          <p:cNvCxnSpPr/>
          <p:nvPr/>
        </p:nvCxnSpPr>
        <p:spPr>
          <a:xfrm rot="16200000" flipH="1">
            <a:off x="7207020" y="3474808"/>
            <a:ext cx="1428416" cy="30956"/>
          </a:xfrm>
          <a:prstGeom prst="straightConnector1">
            <a:avLst/>
          </a:prstGeom>
          <a:ln w="12700">
            <a:solidFill>
              <a:schemeClr val="accent4">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cxnSp>
      <p:sp>
        <p:nvSpPr>
          <p:cNvPr id="13" name="Rectangle 4"/>
          <p:cNvSpPr/>
          <p:nvPr/>
        </p:nvSpPr>
        <p:spPr>
          <a:xfrm>
            <a:off x="5956300" y="5815568"/>
            <a:ext cx="2552700" cy="369332"/>
          </a:xfrm>
          <a:prstGeom prst="rect">
            <a:avLst/>
          </a:prstGeom>
        </p:spPr>
        <p:txBody>
          <a:bodyPr wrap="square">
            <a:spAutoFit/>
          </a:bodyPr>
          <a:lstStyle/>
          <a:p>
            <a:pPr marL="514350" lvl="0" indent="-514350" algn="ctr">
              <a:spcBef>
                <a:spcPct val="0"/>
              </a:spcBef>
              <a:defRPr/>
            </a:pPr>
            <a:r>
              <a:rPr lang="en-US" i="1" dirty="0" err="1" smtClean="0">
                <a:solidFill>
                  <a:srgbClr val="800E92"/>
                </a:solidFill>
                <a:effectLst>
                  <a:outerShdw blurRad="50000" dist="30000" dir="5400000" algn="tl" rotWithShape="0">
                    <a:srgbClr val="000000">
                      <a:alpha val="30000"/>
                    </a:srgbClr>
                  </a:outerShdw>
                </a:effectLst>
                <a:latin typeface="+mj-lt"/>
                <a:ea typeface="+mj-ea"/>
                <a:cs typeface="+mj-cs"/>
              </a:rPr>
              <a:t>Fmax</a:t>
            </a:r>
            <a:r>
              <a:rPr lang="en-US" i="1" dirty="0" smtClean="0">
                <a:solidFill>
                  <a:srgbClr val="800E92"/>
                </a:solidFill>
                <a:effectLst>
                  <a:outerShdw blurRad="50000" dist="30000" dir="5400000" algn="tl" rotWithShape="0">
                    <a:srgbClr val="000000">
                      <a:alpha val="30000"/>
                    </a:srgbClr>
                  </a:outerShdw>
                </a:effectLst>
                <a:latin typeface="+mj-lt"/>
                <a:ea typeface="+mj-ea"/>
                <a:cs typeface="+mj-cs"/>
              </a:rPr>
              <a:t> for Vs=210.1 m/</a:t>
            </a:r>
            <a:r>
              <a:rPr lang="en-US" dirty="0" smtClean="0">
                <a:solidFill>
                  <a:srgbClr val="800E92"/>
                </a:solidFill>
                <a:effectLst>
                  <a:outerShdw blurRad="50000" dist="30000" dir="5400000" algn="tl" rotWithShape="0">
                    <a:srgbClr val="000000">
                      <a:alpha val="30000"/>
                    </a:srgbClr>
                  </a:outerShdw>
                </a:effectLst>
                <a:latin typeface="+mj-lt"/>
                <a:ea typeface="+mj-ea"/>
                <a:cs typeface="+mj-cs"/>
              </a:rPr>
              <a:t>s</a:t>
            </a:r>
          </a:p>
        </p:txBody>
      </p:sp>
      <p:cxnSp>
        <p:nvCxnSpPr>
          <p:cNvPr id="14" name="Connettore 2 13"/>
          <p:cNvCxnSpPr/>
          <p:nvPr/>
        </p:nvCxnSpPr>
        <p:spPr>
          <a:xfrm rot="5400000">
            <a:off x="5653576" y="5242230"/>
            <a:ext cx="850900" cy="18440"/>
          </a:xfrm>
          <a:prstGeom prst="straightConnector1">
            <a:avLst/>
          </a:prstGeom>
          <a:ln w="12700">
            <a:solidFill>
              <a:srgbClr val="800E92"/>
            </a:solidFill>
            <a:headEnd type="arrow"/>
            <a:tailEnd type="non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4800" y="171747"/>
            <a:ext cx="6819900"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4.2.3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Profile of strain waves </a:t>
            </a:r>
          </a:p>
          <a:p>
            <a:pPr marL="514350" lvl="0" indent="-514350" algn="ctr">
              <a:spcBef>
                <a:spcPct val="0"/>
              </a:spcBef>
              <a:defRPr/>
            </a:pPr>
            <a:r>
              <a:rPr lang="en-US" sz="2000" dirty="0" smtClean="0">
                <a:solidFill>
                  <a:schemeClr val="tx2">
                    <a:satMod val="130000"/>
                  </a:schemeClr>
                </a:solidFill>
                <a:latin typeface="+mj-lt"/>
                <a:ea typeface="+mj-ea"/>
                <a:cs typeface="+mj-cs"/>
              </a:rPr>
              <a:t>         for different wave speeds Vs</a:t>
            </a:r>
          </a:p>
        </p:txBody>
      </p:sp>
      <p:pic>
        <p:nvPicPr>
          <p:cNvPr id="93186" name="Picture 2" descr="H:\simulazioni caltech\PMMA\300molle\con masse\deltacontatto\con30ms.bmp"/>
          <p:cNvPicPr>
            <a:picLocks noChangeAspect="1" noChangeArrowheads="1"/>
          </p:cNvPicPr>
          <p:nvPr/>
        </p:nvPicPr>
        <p:blipFill>
          <a:blip r:embed="rId2" cstate="print"/>
          <a:srcRect l="671" t="781" r="6117"/>
          <a:stretch>
            <a:fillRect/>
          </a:stretch>
        </p:blipFill>
        <p:spPr bwMode="auto">
          <a:xfrm>
            <a:off x="1003300" y="1524000"/>
            <a:ext cx="8140700" cy="48514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p:nvPr/>
        </p:nvSpPr>
        <p:spPr>
          <a:xfrm>
            <a:off x="965200" y="122315"/>
            <a:ext cx="7924800"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4.2.4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Profile of force waves </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Wave speed Vs in between 179.6 m/s and 210.1 m/s</a:t>
            </a:r>
          </a:p>
        </p:txBody>
      </p:sp>
      <p:pic>
        <p:nvPicPr>
          <p:cNvPr id="94213" name="Picture 5" descr="H:\simulazioni caltech\PMMA\300molle\con masse\forzacontatto\senza20ms.bmp"/>
          <p:cNvPicPr>
            <a:picLocks noChangeAspect="1" noChangeArrowheads="1"/>
          </p:cNvPicPr>
          <p:nvPr/>
        </p:nvPicPr>
        <p:blipFill>
          <a:blip r:embed="rId2" cstate="print"/>
          <a:srcRect l="3750" t="2790" r="6667"/>
          <a:stretch>
            <a:fillRect/>
          </a:stretch>
        </p:blipFill>
        <p:spPr bwMode="auto">
          <a:xfrm>
            <a:off x="1018388" y="1498600"/>
            <a:ext cx="8125612" cy="51435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65200" y="287415"/>
            <a:ext cx="7924800"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4.2.5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Profile of force waves </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Wave speed Vs in between 179.6 m/s and 484.2 m/s</a:t>
            </a:r>
          </a:p>
        </p:txBody>
      </p:sp>
      <p:pic>
        <p:nvPicPr>
          <p:cNvPr id="95234" name="Picture 2" descr="H:\simulazioni caltech\PMMA\300molle\con masse\forzacontatto\conanche30ms.bmp"/>
          <p:cNvPicPr>
            <a:picLocks noChangeAspect="1" noChangeArrowheads="1"/>
          </p:cNvPicPr>
          <p:nvPr/>
        </p:nvPicPr>
        <p:blipFill>
          <a:blip r:embed="rId2" cstate="print"/>
          <a:srcRect l="2500" t="2395" r="7187"/>
          <a:stretch>
            <a:fillRect/>
          </a:stretch>
        </p:blipFill>
        <p:spPr bwMode="auto">
          <a:xfrm>
            <a:off x="1076014" y="1574800"/>
            <a:ext cx="8067986" cy="52832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0333" y="285160"/>
            <a:ext cx="8243667"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4.2.7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Force </a:t>
            </a:r>
            <a:r>
              <a:rPr lang="en-US" sz="40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vs</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 time plot</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Collision of two solitary waves</a:t>
            </a:r>
            <a:r>
              <a:rPr lang="en-US" sz="2000" dirty="0" smtClean="0">
                <a:solidFill>
                  <a:schemeClr val="tx2">
                    <a:satMod val="130000"/>
                  </a:schemeClr>
                </a:solidFill>
                <a:effectLst>
                  <a:outerShdw blurRad="50000" dist="30000" dir="5400000" algn="tl" rotWithShape="0">
                    <a:srgbClr val="000000">
                      <a:alpha val="30000"/>
                    </a:srgbClr>
                  </a:outerShdw>
                </a:effectLst>
              </a:rPr>
              <a:t>traveling with Vs=337.5 m/s</a:t>
            </a:r>
            <a:endPar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p:txBody>
      </p:sp>
      <p:pic>
        <p:nvPicPr>
          <p:cNvPr id="98306" name="Picture 2" descr="H:\simulazioni caltech\PMMA\doppioimpatto\untitled.bmp"/>
          <p:cNvPicPr>
            <a:picLocks noChangeAspect="1" noChangeArrowheads="1"/>
          </p:cNvPicPr>
          <p:nvPr/>
        </p:nvPicPr>
        <p:blipFill>
          <a:blip r:embed="rId2" cstate="print"/>
          <a:srcRect l="2604" t="2294" r="5417"/>
          <a:stretch>
            <a:fillRect/>
          </a:stretch>
        </p:blipFill>
        <p:spPr bwMode="auto">
          <a:xfrm>
            <a:off x="1027215" y="1676400"/>
            <a:ext cx="8040585" cy="48133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5" name="Picture 3" descr="H:\simulazioni caltech\PMMA\doppioimpatto\forza_cont.jpg"/>
          <p:cNvPicPr>
            <a:picLocks noChangeAspect="1" noChangeArrowheads="1"/>
          </p:cNvPicPr>
          <p:nvPr/>
        </p:nvPicPr>
        <p:blipFill>
          <a:blip r:embed="rId2" cstate="print"/>
          <a:srcRect l="7845" t="5753" r="8678" b="2988"/>
          <a:stretch>
            <a:fillRect/>
          </a:stretch>
        </p:blipFill>
        <p:spPr bwMode="auto">
          <a:xfrm>
            <a:off x="2706946" y="4053928"/>
            <a:ext cx="4753218" cy="2738112"/>
          </a:xfrm>
          <a:prstGeom prst="rect">
            <a:avLst/>
          </a:prstGeom>
          <a:noFill/>
        </p:spPr>
      </p:pic>
      <p:pic>
        <p:nvPicPr>
          <p:cNvPr id="100354" name="Picture 2" descr="H:\simulazioni caltech\PMMA\doppioimpatto\delta_contatto.bmp"/>
          <p:cNvPicPr>
            <a:picLocks noChangeAspect="1" noChangeArrowheads="1"/>
          </p:cNvPicPr>
          <p:nvPr/>
        </p:nvPicPr>
        <p:blipFill>
          <a:blip r:embed="rId3" cstate="print"/>
          <a:srcRect l="6563" t="3778" r="8750"/>
          <a:stretch>
            <a:fillRect/>
          </a:stretch>
        </p:blipFill>
        <p:spPr bwMode="auto">
          <a:xfrm>
            <a:off x="2618350" y="1181101"/>
            <a:ext cx="4818352" cy="2887021"/>
          </a:xfrm>
          <a:prstGeom prst="rect">
            <a:avLst/>
          </a:prstGeom>
          <a:noFill/>
        </p:spPr>
      </p:pic>
      <p:sp>
        <p:nvSpPr>
          <p:cNvPr id="4" name="Rectangle 3"/>
          <p:cNvSpPr/>
          <p:nvPr/>
        </p:nvSpPr>
        <p:spPr>
          <a:xfrm>
            <a:off x="781712" y="92419"/>
            <a:ext cx="8305800" cy="1015663"/>
          </a:xfrm>
          <a:prstGeom prst="rect">
            <a:avLst/>
          </a:prstGeom>
        </p:spPr>
        <p:txBody>
          <a:bodyPr wrap="square">
            <a:spAutoFit/>
          </a:bodyPr>
          <a:lstStyle/>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rPr>
              <a:t>4.2.8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Profiles of force and strain waves</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Collision of two solitary waves with Vs = 337.5 m/s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6" name="Picture 6" descr="http://tensegrity.wikispaces.com/file/view/Cuboctahedron_by_Motro.gif/154726101/Cuboctahedron_by_Motro.gif"/>
          <p:cNvPicPr>
            <a:picLocks noChangeAspect="1" noChangeArrowheads="1"/>
          </p:cNvPicPr>
          <p:nvPr/>
        </p:nvPicPr>
        <p:blipFill>
          <a:blip r:embed="rId3" cstate="print"/>
          <a:srcRect/>
          <a:stretch>
            <a:fillRect/>
          </a:stretch>
        </p:blipFill>
        <p:spPr bwMode="auto">
          <a:xfrm>
            <a:off x="3684121" y="3563471"/>
            <a:ext cx="2662891" cy="2514599"/>
          </a:xfrm>
          <a:prstGeom prst="rect">
            <a:avLst/>
          </a:prstGeom>
          <a:noFill/>
        </p:spPr>
      </p:pic>
      <p:sp>
        <p:nvSpPr>
          <p:cNvPr id="4" name="TextBox 3"/>
          <p:cNvSpPr txBox="1"/>
          <p:nvPr/>
        </p:nvSpPr>
        <p:spPr>
          <a:xfrm>
            <a:off x="1358151" y="739588"/>
            <a:ext cx="1231427" cy="461665"/>
          </a:xfrm>
          <a:prstGeom prst="rect">
            <a:avLst/>
          </a:prstGeom>
          <a:noFill/>
        </p:spPr>
        <p:txBody>
          <a:bodyPr wrap="none" rtlCol="0">
            <a:spAutoFit/>
          </a:bodyPr>
          <a:lstStyle/>
          <a:p>
            <a:r>
              <a:rPr lang="en-US" sz="2400" dirty="0" smtClean="0"/>
              <a:t>Class </a:t>
            </a:r>
            <a:r>
              <a:rPr lang="en-US" sz="2400" b="1" dirty="0" smtClean="0"/>
              <a:t>III</a:t>
            </a:r>
            <a:endParaRPr lang="en-US" dirty="0"/>
          </a:p>
        </p:txBody>
      </p:sp>
      <p:sp>
        <p:nvSpPr>
          <p:cNvPr id="5" name="TextBox 4"/>
          <p:cNvSpPr txBox="1"/>
          <p:nvPr/>
        </p:nvSpPr>
        <p:spPr>
          <a:xfrm>
            <a:off x="1277470" y="1653989"/>
            <a:ext cx="5474960" cy="646331"/>
          </a:xfrm>
          <a:prstGeom prst="rect">
            <a:avLst/>
          </a:prstGeom>
          <a:noFill/>
        </p:spPr>
        <p:txBody>
          <a:bodyPr wrap="none" rtlCol="0">
            <a:spAutoFit/>
          </a:bodyPr>
          <a:lstStyle/>
          <a:p>
            <a:r>
              <a:rPr lang="en-US" dirty="0" smtClean="0"/>
              <a:t>Three rigid elements in each node</a:t>
            </a:r>
          </a:p>
          <a:p>
            <a:r>
              <a:rPr lang="en-US" dirty="0" smtClean="0"/>
              <a:t>Three tensile elements connecting the three rigid bodies</a:t>
            </a:r>
            <a:endParaRPr lang="en-US" dirty="0"/>
          </a:p>
        </p:txBody>
      </p:sp>
      <p:sp>
        <p:nvSpPr>
          <p:cNvPr id="6" name="Rectangle 5"/>
          <p:cNvSpPr/>
          <p:nvPr/>
        </p:nvSpPr>
        <p:spPr>
          <a:xfrm>
            <a:off x="5862918" y="443754"/>
            <a:ext cx="1492624" cy="672352"/>
          </a:xfrm>
          <a:prstGeom prst="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92D050"/>
                </a:solidFill>
              </a:rPr>
              <a:t>Rigid body</a:t>
            </a:r>
            <a:endParaRPr lang="en-US" sz="1400" dirty="0">
              <a:solidFill>
                <a:srgbClr val="92D050"/>
              </a:solidFill>
            </a:endParaRPr>
          </a:p>
        </p:txBody>
      </p:sp>
      <p:sp>
        <p:nvSpPr>
          <p:cNvPr id="7" name="Rectangle 6"/>
          <p:cNvSpPr/>
          <p:nvPr/>
        </p:nvSpPr>
        <p:spPr>
          <a:xfrm rot="2135231">
            <a:off x="7395884" y="986119"/>
            <a:ext cx="1075765" cy="533399"/>
          </a:xfrm>
          <a:prstGeom prst="rect">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rgbClr val="92D050"/>
                </a:solidFill>
              </a:rPr>
              <a:t>Rigid body</a:t>
            </a:r>
            <a:endParaRPr lang="en-US" sz="1400" dirty="0">
              <a:solidFill>
                <a:srgbClr val="92D050"/>
              </a:solidFill>
            </a:endParaRPr>
          </a:p>
        </p:txBody>
      </p:sp>
      <p:sp>
        <p:nvSpPr>
          <p:cNvPr id="10" name="Flowchart: Connector 9"/>
          <p:cNvSpPr/>
          <p:nvPr/>
        </p:nvSpPr>
        <p:spPr>
          <a:xfrm>
            <a:off x="7301754" y="1075765"/>
            <a:ext cx="67235" cy="121023"/>
          </a:xfrm>
          <a:prstGeom prst="flowChartConnector">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11" name="Isosceles Triangle 10"/>
          <p:cNvSpPr/>
          <p:nvPr/>
        </p:nvSpPr>
        <p:spPr>
          <a:xfrm rot="1096826">
            <a:off x="6918653" y="1157085"/>
            <a:ext cx="536269" cy="961291"/>
          </a:xfrm>
          <a:prstGeom prst="triangle">
            <a:avLst/>
          </a:prstGeom>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dirty="0" smtClean="0">
              <a:solidFill>
                <a:srgbClr val="92D050"/>
              </a:solidFill>
            </a:endParaRPr>
          </a:p>
        </p:txBody>
      </p:sp>
      <p:cxnSp>
        <p:nvCxnSpPr>
          <p:cNvPr id="13" name="Straight Connector 12"/>
          <p:cNvCxnSpPr>
            <a:endCxn id="11" idx="2"/>
          </p:cNvCxnSpPr>
          <p:nvPr/>
        </p:nvCxnSpPr>
        <p:spPr>
          <a:xfrm>
            <a:off x="5862918" y="1116106"/>
            <a:ext cx="918504" cy="89390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1" idx="4"/>
          </p:cNvCxnSpPr>
          <p:nvPr/>
        </p:nvCxnSpPr>
        <p:spPr>
          <a:xfrm rot="5400000" flipH="1" flipV="1">
            <a:off x="7545060" y="1534026"/>
            <a:ext cx="389765" cy="89863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7342094" y="430306"/>
            <a:ext cx="309282" cy="30928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18197022">
            <a:off x="6657808" y="1588696"/>
            <a:ext cx="840295" cy="276999"/>
          </a:xfrm>
          <a:prstGeom prst="rect">
            <a:avLst/>
          </a:prstGeom>
          <a:noFill/>
        </p:spPr>
        <p:txBody>
          <a:bodyPr wrap="none" rtlCol="0">
            <a:spAutoFit/>
          </a:bodyPr>
          <a:lstStyle/>
          <a:p>
            <a:r>
              <a:rPr lang="en-US" sz="1200" dirty="0" smtClean="0">
                <a:solidFill>
                  <a:srgbClr val="92D050"/>
                </a:solidFill>
              </a:rPr>
              <a:t>Rigid body</a:t>
            </a:r>
            <a:endParaRPr lang="en-US" sz="1200" dirty="0">
              <a:solidFill>
                <a:srgbClr val="92D050"/>
              </a:solidFill>
            </a:endParaRPr>
          </a:p>
        </p:txBody>
      </p:sp>
      <p:sp>
        <p:nvSpPr>
          <p:cNvPr id="22" name="TextBox 21"/>
          <p:cNvSpPr txBox="1"/>
          <p:nvPr/>
        </p:nvSpPr>
        <p:spPr>
          <a:xfrm>
            <a:off x="1900516" y="5921189"/>
            <a:ext cx="814647" cy="369332"/>
          </a:xfrm>
          <a:prstGeom prst="rect">
            <a:avLst/>
          </a:prstGeom>
          <a:noFill/>
        </p:spPr>
        <p:txBody>
          <a:bodyPr wrap="none" rtlCol="0">
            <a:spAutoFit/>
          </a:bodyPr>
          <a:lstStyle/>
          <a:p>
            <a:r>
              <a:rPr lang="en-US" dirty="0" smtClean="0"/>
              <a:t>Class </a:t>
            </a:r>
            <a:r>
              <a:rPr lang="en-US" b="1" dirty="0" smtClean="0"/>
              <a:t>I</a:t>
            </a:r>
            <a:endParaRPr lang="en-US" dirty="0"/>
          </a:p>
        </p:txBody>
      </p:sp>
      <p:sp>
        <p:nvSpPr>
          <p:cNvPr id="23" name="TextBox 22"/>
          <p:cNvSpPr txBox="1"/>
          <p:nvPr/>
        </p:nvSpPr>
        <p:spPr>
          <a:xfrm>
            <a:off x="4513729" y="5950786"/>
            <a:ext cx="891591" cy="369332"/>
          </a:xfrm>
          <a:prstGeom prst="rect">
            <a:avLst/>
          </a:prstGeom>
          <a:noFill/>
        </p:spPr>
        <p:txBody>
          <a:bodyPr wrap="none" rtlCol="0">
            <a:spAutoFit/>
          </a:bodyPr>
          <a:lstStyle/>
          <a:p>
            <a:r>
              <a:rPr lang="en-US" dirty="0" smtClean="0"/>
              <a:t>Class </a:t>
            </a:r>
            <a:r>
              <a:rPr lang="en-US" b="1" dirty="0" smtClean="0"/>
              <a:t>II</a:t>
            </a:r>
            <a:endParaRPr lang="en-US" dirty="0"/>
          </a:p>
        </p:txBody>
      </p:sp>
      <p:sp>
        <p:nvSpPr>
          <p:cNvPr id="24" name="TextBox 23"/>
          <p:cNvSpPr txBox="1"/>
          <p:nvPr/>
        </p:nvSpPr>
        <p:spPr>
          <a:xfrm>
            <a:off x="7166935" y="5903258"/>
            <a:ext cx="968535" cy="369332"/>
          </a:xfrm>
          <a:prstGeom prst="rect">
            <a:avLst/>
          </a:prstGeom>
          <a:noFill/>
        </p:spPr>
        <p:txBody>
          <a:bodyPr wrap="none" rtlCol="0">
            <a:spAutoFit/>
          </a:bodyPr>
          <a:lstStyle/>
          <a:p>
            <a:r>
              <a:rPr lang="en-US" dirty="0" smtClean="0"/>
              <a:t>Class </a:t>
            </a:r>
            <a:r>
              <a:rPr lang="en-US" b="1" dirty="0" smtClean="0"/>
              <a:t>III</a:t>
            </a:r>
            <a:endParaRPr lang="en-US" dirty="0"/>
          </a:p>
        </p:txBody>
      </p:sp>
      <p:pic>
        <p:nvPicPr>
          <p:cNvPr id="122888" name="Picture 8" descr="http://hexdome.com/graphics/hexdome.jpg"/>
          <p:cNvPicPr>
            <a:picLocks noChangeAspect="1" noChangeArrowheads="1"/>
          </p:cNvPicPr>
          <p:nvPr/>
        </p:nvPicPr>
        <p:blipFill>
          <a:blip r:embed="rId4" cstate="print"/>
          <a:srcRect/>
          <a:stretch>
            <a:fillRect/>
          </a:stretch>
        </p:blipFill>
        <p:spPr bwMode="auto">
          <a:xfrm>
            <a:off x="6400800" y="3820366"/>
            <a:ext cx="2568388" cy="1894633"/>
          </a:xfrm>
          <a:prstGeom prst="rect">
            <a:avLst/>
          </a:prstGeom>
          <a:noFill/>
        </p:spPr>
      </p:pic>
      <p:pic>
        <p:nvPicPr>
          <p:cNvPr id="208898" name="Picture 2" descr="http://upload.wikimedia.org/wikipedia/commons/thumb/2/22/3-tensegrity.svg/266px-3-tensegrity.svg.png"/>
          <p:cNvPicPr>
            <a:picLocks noChangeAspect="1" noChangeArrowheads="1"/>
          </p:cNvPicPr>
          <p:nvPr/>
        </p:nvPicPr>
        <p:blipFill>
          <a:blip r:embed="rId5" cstate="print"/>
          <a:srcRect/>
          <a:stretch>
            <a:fillRect/>
          </a:stretch>
        </p:blipFill>
        <p:spPr bwMode="auto">
          <a:xfrm>
            <a:off x="1235050" y="3683170"/>
            <a:ext cx="2154728" cy="2349141"/>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5617" y="-424778"/>
            <a:ext cx="8243667" cy="1508105"/>
          </a:xfrm>
          <a:prstGeom prst="rect">
            <a:avLst/>
          </a:prstGeom>
        </p:spPr>
        <p:txBody>
          <a:bodyPr wrap="square">
            <a:spAutoFit/>
          </a:bodyPr>
          <a:lstStyle/>
          <a:p>
            <a:pPr marL="514350" lvl="0" indent="-514350" algn="ctr">
              <a:spcBef>
                <a:spcPct val="0"/>
              </a:spcBef>
              <a:defRPr/>
            </a:pPr>
            <a:endParaRPr lang="en-US" sz="32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endParaRPr>
          </a:p>
          <a:p>
            <a:pPr marL="514350" lvl="0" indent="-514350" algn="ctr">
              <a:spcBef>
                <a:spcPct val="0"/>
              </a:spcBef>
              <a:defRPr/>
            </a:pPr>
            <a:r>
              <a:rPr lang="en-US" sz="3200" dirty="0" smtClean="0">
                <a:solidFill>
                  <a:schemeClr val="tx2">
                    <a:satMod val="130000"/>
                  </a:schemeClr>
                </a:solidFill>
                <a:effectLst>
                  <a:outerShdw blurRad="50000" dist="30000" dir="5400000" algn="tl" rotWithShape="0">
                    <a:srgbClr val="000000">
                      <a:alpha val="30000"/>
                    </a:srgbClr>
                  </a:outerShdw>
                </a:effectLst>
              </a:rPr>
              <a:t>4.2.9  </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Force </a:t>
            </a:r>
            <a:r>
              <a:rPr lang="en-US" sz="4000" dirty="0" err="1" smtClean="0">
                <a:solidFill>
                  <a:schemeClr val="tx2">
                    <a:satMod val="130000"/>
                  </a:schemeClr>
                </a:solidFill>
                <a:effectLst>
                  <a:outerShdw blurRad="38100" dist="38100" dir="2700000" algn="tl">
                    <a:srgbClr val="000000">
                      <a:alpha val="43137"/>
                    </a:srgbClr>
                  </a:outerShdw>
                </a:effectLst>
                <a:latin typeface="+mj-lt"/>
                <a:ea typeface="+mj-ea"/>
                <a:cs typeface="+mj-cs"/>
              </a:rPr>
              <a:t>vs</a:t>
            </a:r>
            <a:r>
              <a:rPr lang="en-US" sz="4000" dirty="0" smtClean="0">
                <a:solidFill>
                  <a:schemeClr val="tx2">
                    <a:satMod val="130000"/>
                  </a:schemeClr>
                </a:solidFill>
                <a:effectLst>
                  <a:outerShdw blurRad="38100" dist="38100" dir="2700000" algn="tl">
                    <a:srgbClr val="000000">
                      <a:alpha val="43137"/>
                    </a:srgbClr>
                  </a:outerShdw>
                </a:effectLst>
                <a:latin typeface="+mj-lt"/>
                <a:ea typeface="+mj-ea"/>
                <a:cs typeface="+mj-cs"/>
              </a:rPr>
              <a:t> time animation</a:t>
            </a:r>
          </a:p>
          <a:p>
            <a:pPr marL="514350" lvl="0" indent="-514350" algn="ctr">
              <a:spcBef>
                <a:spcPct val="0"/>
              </a:spcBef>
              <a:defRPr/>
            </a:pPr>
            <a:r>
              <a:rPr lang="en-US" sz="2000"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       Collision of two solitary waves traveling with Vs = 337.5 m/s</a:t>
            </a:r>
          </a:p>
        </p:txBody>
      </p:sp>
      <p:graphicFrame>
        <p:nvGraphicFramePr>
          <p:cNvPr id="96260" name="Object 4">
            <a:hlinkClick r:id="" action="ppaction://ole?verb=0"/>
          </p:cNvPr>
          <p:cNvGraphicFramePr>
            <a:graphicFrameLocks noChangeAspect="1"/>
          </p:cNvGraphicFramePr>
          <p:nvPr/>
        </p:nvGraphicFramePr>
        <p:xfrm>
          <a:off x="1574801" y="1143069"/>
          <a:ext cx="6936898" cy="5537131"/>
        </p:xfrm>
        <a:graphic>
          <a:graphicData uri="http://schemas.openxmlformats.org/presentationml/2006/ole">
            <p:oleObj spid="_x0000_s96260" name="Video Clip" r:id="rId3" imgW="5334745" imgH="4258269" progId="Package">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197822" y="5867400"/>
            <a:ext cx="7498080" cy="990600"/>
          </a:xfrm>
        </p:spPr>
        <p:txBody>
          <a:bodyPr>
            <a:normAutofit fontScale="90000"/>
          </a:bodyPr>
          <a:lstStyle/>
          <a:p>
            <a:pPr algn="ctr"/>
            <a:r>
              <a:rPr lang="en-US" sz="4400" dirty="0" smtClean="0"/>
              <a:t>Part 5: </a:t>
            </a:r>
            <a:r>
              <a:rPr lang="en-US" sz="4400" dirty="0" smtClean="0">
                <a:effectLst>
                  <a:outerShdw blurRad="38100" dist="38100" dir="2700000" algn="tl">
                    <a:srgbClr val="000000">
                      <a:alpha val="43137"/>
                    </a:srgbClr>
                  </a:outerShdw>
                </a:effectLst>
              </a:rPr>
              <a:t>STRENGTH ANALYSIS</a:t>
            </a:r>
            <a:r>
              <a:rPr lang="en-US" sz="3600" dirty="0" smtClean="0"/>
              <a:t/>
            </a:r>
            <a:br>
              <a:rPr lang="en-US" sz="3600" dirty="0" smtClean="0"/>
            </a:br>
            <a:endParaRPr lang="en-US" sz="3100" dirty="0"/>
          </a:p>
        </p:txBody>
      </p:sp>
      <p:pic>
        <p:nvPicPr>
          <p:cNvPr id="3" name="Immagine 2"/>
          <p:cNvPicPr>
            <a:picLocks noChangeAspect="1"/>
          </p:cNvPicPr>
          <p:nvPr/>
        </p:nvPicPr>
        <p:blipFill>
          <a:blip r:embed="rId2" cstate="print"/>
          <a:stretch>
            <a:fillRect/>
          </a:stretch>
        </p:blipFill>
        <p:spPr>
          <a:xfrm>
            <a:off x="1514102" y="203196"/>
            <a:ext cx="4909989" cy="5380567"/>
          </a:xfrm>
          <a:prstGeom prst="rect">
            <a:avLst/>
          </a:prstGeom>
        </p:spPr>
      </p:pic>
      <p:sp>
        <p:nvSpPr>
          <p:cNvPr id="5" name="Rettangolo 4"/>
          <p:cNvSpPr/>
          <p:nvPr/>
        </p:nvSpPr>
        <p:spPr>
          <a:xfrm>
            <a:off x="6705598" y="1189335"/>
            <a:ext cx="2201332" cy="3170099"/>
          </a:xfrm>
          <a:prstGeom prst="rect">
            <a:avLst/>
          </a:prstGeom>
        </p:spPr>
        <p:txBody>
          <a:bodyPr wrap="square">
            <a:spAutoFit/>
          </a:bodyPr>
          <a:lstStyle/>
          <a:p>
            <a:pPr>
              <a:spcAft>
                <a:spcPts val="1200"/>
              </a:spcAft>
            </a:pPr>
            <a:r>
              <a:rPr lang="it-IT" sz="2000" dirty="0" smtClean="0"/>
              <a:t>3D axial force distribution in a tesegrity prism subject to a vertical compressive force</a:t>
            </a:r>
          </a:p>
          <a:p>
            <a:pPr>
              <a:spcAft>
                <a:spcPts val="1200"/>
              </a:spcAft>
            </a:pPr>
            <a:r>
              <a:rPr lang="it-IT" sz="2000" dirty="0" smtClean="0"/>
              <a:t>yellow: tensile member forces</a:t>
            </a:r>
          </a:p>
          <a:p>
            <a:pPr>
              <a:spcAft>
                <a:spcPts val="1200"/>
              </a:spcAft>
            </a:pPr>
            <a:r>
              <a:rPr lang="it-IT" sz="2000" dirty="0" smtClean="0"/>
              <a:t>red: compressive member forces</a:t>
            </a:r>
            <a:endParaRPr lang="it-IT" sz="2000"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0800" y="63499"/>
            <a:ext cx="7442200" cy="930175"/>
          </a:xfrm>
        </p:spPr>
        <p:txBody>
          <a:bodyPr>
            <a:normAutofit/>
          </a:bodyPr>
          <a:lstStyle/>
          <a:p>
            <a:r>
              <a:rPr lang="en-US" dirty="0" smtClean="0"/>
              <a:t>5.1 NCFPC system</a:t>
            </a:r>
            <a:endParaRPr lang="en-US" dirty="0"/>
          </a:p>
        </p:txBody>
      </p:sp>
      <p:graphicFrame>
        <p:nvGraphicFramePr>
          <p:cNvPr id="5" name="Table 4"/>
          <p:cNvGraphicFramePr>
            <a:graphicFrameLocks noGrp="1"/>
          </p:cNvGraphicFramePr>
          <p:nvPr/>
        </p:nvGraphicFramePr>
        <p:xfrm>
          <a:off x="4323656" y="1463575"/>
          <a:ext cx="2149896" cy="3888434"/>
        </p:xfrm>
        <a:graphic>
          <a:graphicData uri="http://schemas.openxmlformats.org/drawingml/2006/table">
            <a:tbl>
              <a:tblPr firstRow="1" bandRow="1">
                <a:tableStyleId>{073A0DAA-6AF3-43AB-8588-CEC1D06C72B9}</a:tableStyleId>
              </a:tblPr>
              <a:tblGrid>
                <a:gridCol w="2149896"/>
              </a:tblGrid>
              <a:tr h="706229">
                <a:tc>
                  <a:txBody>
                    <a:bodyPr/>
                    <a:lstStyle/>
                    <a:p>
                      <a:r>
                        <a:rPr lang="en-US" sz="1600" dirty="0" smtClean="0"/>
                        <a:t>Values from simulations</a:t>
                      </a:r>
                      <a:endParaRPr lang="en-US" sz="1600" dirty="0"/>
                    </a:p>
                  </a:txBody>
                  <a:tcPr/>
                </a:tc>
              </a:tr>
              <a:tr h="1060735">
                <a:tc>
                  <a:txBody>
                    <a:bodyPr/>
                    <a:lstStyle/>
                    <a:p>
                      <a:endParaRPr lang="en-US" dirty="0" smtClean="0"/>
                    </a:p>
                    <a:p>
                      <a:r>
                        <a:rPr lang="en-US" baseline="0" dirty="0" err="1" smtClean="0"/>
                        <a:t>F</a:t>
                      </a:r>
                      <a:r>
                        <a:rPr lang="en-US" baseline="-25000" dirty="0" err="1" smtClean="0"/>
                        <a:t>max</a:t>
                      </a:r>
                      <a:r>
                        <a:rPr lang="en-US" baseline="30000" dirty="0" smtClean="0"/>
                        <a:t>(4)</a:t>
                      </a:r>
                      <a:r>
                        <a:rPr lang="en-US" b="1" baseline="0" dirty="0" smtClean="0"/>
                        <a:t>= </a:t>
                      </a:r>
                      <a:r>
                        <a:rPr lang="en-US" b="1" dirty="0" smtClean="0"/>
                        <a:t>184.8 N</a:t>
                      </a:r>
                      <a:endParaRPr lang="en-US" b="1" dirty="0"/>
                    </a:p>
                  </a:txBody>
                  <a:tcPr/>
                </a:tc>
              </a:tr>
              <a:tr h="1060735">
                <a:tc>
                  <a:txBody>
                    <a:bodyPr/>
                    <a:lstStyle/>
                    <a:p>
                      <a:endParaRPr lang="en-US" dirty="0" smtClean="0"/>
                    </a:p>
                    <a:p>
                      <a:r>
                        <a:rPr lang="en-US" sz="1800" baseline="0" dirty="0" err="1" smtClean="0"/>
                        <a:t>P</a:t>
                      </a:r>
                      <a:r>
                        <a:rPr lang="en-US" sz="1800" baseline="-25000" dirty="0" err="1" smtClean="0"/>
                        <a:t>cable_max</a:t>
                      </a:r>
                      <a:r>
                        <a:rPr lang="en-US" sz="1800" b="1" dirty="0" smtClean="0"/>
                        <a:t>=</a:t>
                      </a:r>
                      <a:r>
                        <a:rPr lang="en-US" b="1" dirty="0" smtClean="0"/>
                        <a:t>119 N</a:t>
                      </a:r>
                      <a:endParaRPr lang="en-US" b="1" dirty="0"/>
                    </a:p>
                  </a:txBody>
                  <a:tcPr/>
                </a:tc>
              </a:tr>
              <a:tr h="1060735">
                <a:tc>
                  <a:txBody>
                    <a:bodyPr/>
                    <a:lstStyle/>
                    <a:p>
                      <a:endParaRPr/>
                    </a:p>
                    <a:p>
                      <a:r>
                        <a:rPr lang="en-US" baseline="0" dirty="0" err="1" smtClean="0"/>
                        <a:t>P</a:t>
                      </a:r>
                      <a:r>
                        <a:rPr lang="en-US" baseline="-25000" dirty="0" err="1" smtClean="0"/>
                        <a:t>bar_max</a:t>
                      </a:r>
                      <a:r>
                        <a:rPr lang="en-US" b="1" dirty="0" smtClean="0"/>
                        <a:t>=  213 N</a:t>
                      </a:r>
                      <a:endParaRPr lang="en-US" b="1" dirty="0"/>
                    </a:p>
                  </a:txBody>
                  <a:tcPr/>
                </a:tc>
              </a:tr>
            </a:tbl>
          </a:graphicData>
        </a:graphic>
      </p:graphicFrame>
      <p:sp>
        <p:nvSpPr>
          <p:cNvPr id="6" name="Rectangle 5"/>
          <p:cNvSpPr/>
          <p:nvPr/>
        </p:nvSpPr>
        <p:spPr>
          <a:xfrm>
            <a:off x="1246312" y="2472849"/>
            <a:ext cx="2533066" cy="430887"/>
          </a:xfrm>
          <a:prstGeom prst="rect">
            <a:avLst/>
          </a:prstGeom>
        </p:spPr>
        <p:txBody>
          <a:bodyPr wrap="none">
            <a:spAutoFit/>
          </a:bodyPr>
          <a:lstStyle/>
          <a:p>
            <a:pPr>
              <a:defRPr/>
            </a:pPr>
            <a:r>
              <a:rPr lang="en-US" sz="2200" b="1" dirty="0" smtClean="0"/>
              <a:t>F</a:t>
            </a:r>
            <a:r>
              <a:rPr lang="en-US" sz="2200" b="1" baseline="-25000" dirty="0" smtClean="0"/>
              <a:t> locking </a:t>
            </a:r>
            <a:r>
              <a:rPr lang="en-US" sz="2200" baseline="30000" dirty="0" smtClean="0"/>
              <a:t>(1)</a:t>
            </a:r>
            <a:r>
              <a:rPr lang="en-US" sz="2200" b="1" dirty="0" smtClean="0">
                <a:sym typeface="Mathematica1"/>
              </a:rPr>
              <a:t> = 1.6 </a:t>
            </a:r>
            <a:r>
              <a:rPr lang="en-US" sz="2200" b="1" dirty="0" smtClean="0"/>
              <a:t>KN</a:t>
            </a:r>
          </a:p>
        </p:txBody>
      </p:sp>
      <p:sp>
        <p:nvSpPr>
          <p:cNvPr id="7" name="Rectangle 6"/>
          <p:cNvSpPr/>
          <p:nvPr/>
        </p:nvSpPr>
        <p:spPr>
          <a:xfrm>
            <a:off x="1255485" y="3494608"/>
            <a:ext cx="2348720" cy="430887"/>
          </a:xfrm>
          <a:prstGeom prst="rect">
            <a:avLst/>
          </a:prstGeom>
        </p:spPr>
        <p:txBody>
          <a:bodyPr wrap="none">
            <a:spAutoFit/>
          </a:bodyPr>
          <a:lstStyle/>
          <a:p>
            <a:pPr defTabSz="914400">
              <a:defRPr/>
            </a:pPr>
            <a:r>
              <a:rPr lang="en-US" sz="2200" b="1" dirty="0" err="1" smtClean="0"/>
              <a:t>F</a:t>
            </a:r>
            <a:r>
              <a:rPr lang="en-US" sz="2200" b="1" baseline="-25000" dirty="0" err="1" smtClean="0"/>
              <a:t>lim</a:t>
            </a:r>
            <a:r>
              <a:rPr lang="en-US" sz="2200" baseline="30000" dirty="0" smtClean="0"/>
              <a:t>(2)</a:t>
            </a:r>
            <a:r>
              <a:rPr lang="en-US" sz="2200" b="1" dirty="0" smtClean="0">
                <a:sym typeface="Mathematica1"/>
              </a:rPr>
              <a:t> =  219.9 N </a:t>
            </a:r>
          </a:p>
        </p:txBody>
      </p:sp>
      <p:sp>
        <p:nvSpPr>
          <p:cNvPr id="8" name="Rectangle 7"/>
          <p:cNvSpPr/>
          <p:nvPr/>
        </p:nvSpPr>
        <p:spPr>
          <a:xfrm>
            <a:off x="1185907" y="4530303"/>
            <a:ext cx="2991525" cy="430887"/>
          </a:xfrm>
          <a:prstGeom prst="rect">
            <a:avLst/>
          </a:prstGeom>
        </p:spPr>
        <p:txBody>
          <a:bodyPr wrap="none">
            <a:spAutoFit/>
          </a:bodyPr>
          <a:lstStyle/>
          <a:p>
            <a:pPr defTabSz="914400">
              <a:defRPr/>
            </a:pPr>
            <a:r>
              <a:rPr lang="en-US" sz="2200" b="1" dirty="0" err="1" smtClean="0">
                <a:sym typeface="Mathematica1"/>
              </a:rPr>
              <a:t>P</a:t>
            </a:r>
            <a:r>
              <a:rPr lang="en-US" sz="2200" b="1" baseline="-25000" dirty="0" err="1" smtClean="0">
                <a:sym typeface="Mathematica1"/>
              </a:rPr>
              <a:t>buckling</a:t>
            </a:r>
            <a:r>
              <a:rPr lang="en-US" sz="2200" baseline="30000" dirty="0" smtClean="0"/>
              <a:t> (3)</a:t>
            </a:r>
            <a:r>
              <a:rPr lang="en-US" sz="2200" b="1" dirty="0" smtClean="0">
                <a:sym typeface="Mathematica1"/>
              </a:rPr>
              <a:t> = 737.3 N</a:t>
            </a:r>
          </a:p>
        </p:txBody>
      </p:sp>
      <p:sp>
        <p:nvSpPr>
          <p:cNvPr id="10" name="TextBox 14"/>
          <p:cNvSpPr txBox="1"/>
          <p:nvPr/>
        </p:nvSpPr>
        <p:spPr>
          <a:xfrm>
            <a:off x="1123628" y="5699472"/>
            <a:ext cx="4129935" cy="954107"/>
          </a:xfrm>
          <a:prstGeom prst="rect">
            <a:avLst/>
          </a:prstGeom>
          <a:noFill/>
        </p:spPr>
        <p:txBody>
          <a:bodyPr wrap="none" rtlCol="0">
            <a:spAutoFit/>
          </a:bodyPr>
          <a:lstStyle/>
          <a:p>
            <a:r>
              <a:rPr lang="en-US" sz="1400" dirty="0" smtClean="0"/>
              <a:t>(1) F</a:t>
            </a:r>
            <a:r>
              <a:rPr lang="en-US" sz="1400" baseline="-25000" dirty="0" smtClean="0"/>
              <a:t>locking</a:t>
            </a:r>
            <a:r>
              <a:rPr lang="en-US" sz="1400" dirty="0" smtClean="0"/>
              <a:t> =  axial force producing locking of the prism</a:t>
            </a:r>
          </a:p>
          <a:p>
            <a:r>
              <a:rPr lang="en-US" sz="1400" dirty="0" smtClean="0"/>
              <a:t>(2) </a:t>
            </a:r>
            <a:r>
              <a:rPr lang="en-US" sz="1400" dirty="0" err="1" smtClean="0"/>
              <a:t>F</a:t>
            </a:r>
            <a:r>
              <a:rPr lang="en-US" sz="1400" baseline="-25000" dirty="0" err="1" smtClean="0"/>
              <a:t>lim</a:t>
            </a:r>
            <a:r>
              <a:rPr lang="en-US" sz="1400" dirty="0" smtClean="0"/>
              <a:t> = limit force of cross cables </a:t>
            </a:r>
          </a:p>
          <a:p>
            <a:r>
              <a:rPr lang="en-US" sz="1400" dirty="0" smtClean="0"/>
              <a:t>(3) </a:t>
            </a:r>
            <a:r>
              <a:rPr lang="en-US" sz="1400" dirty="0" err="1" smtClean="0"/>
              <a:t>P</a:t>
            </a:r>
            <a:r>
              <a:rPr lang="en-US" sz="1400" baseline="-25000" dirty="0" err="1" smtClean="0"/>
              <a:t>buckling</a:t>
            </a:r>
            <a:r>
              <a:rPr lang="en-US" sz="1400" dirty="0" smtClean="0"/>
              <a:t>=  buckling force of bars</a:t>
            </a:r>
          </a:p>
          <a:p>
            <a:r>
              <a:rPr lang="en-US" sz="1400" dirty="0" smtClean="0"/>
              <a:t>(4)F</a:t>
            </a:r>
            <a:r>
              <a:rPr lang="en-US" sz="1400" baseline="-25000" dirty="0" smtClean="0"/>
              <a:t>lmax</a:t>
            </a:r>
            <a:r>
              <a:rPr lang="en-US" sz="1400" dirty="0" smtClean="0"/>
              <a:t>= </a:t>
            </a:r>
            <a:r>
              <a:rPr lang="en-US" sz="1400" dirty="0" err="1" smtClean="0"/>
              <a:t>F</a:t>
            </a:r>
            <a:r>
              <a:rPr lang="en-US" sz="1400" baseline="-25000" dirty="0" err="1" smtClean="0"/>
              <a:t>max,steady_state</a:t>
            </a:r>
            <a:r>
              <a:rPr lang="en-US" sz="1400" dirty="0" err="1" smtClean="0"/>
              <a:t>x</a:t>
            </a:r>
            <a:r>
              <a:rPr lang="en-US" sz="1400" dirty="0" smtClean="0"/>
              <a:t>2</a:t>
            </a:r>
          </a:p>
          <a:p>
            <a:endParaRPr lang="en-US" sz="1400" dirty="0"/>
          </a:p>
        </p:txBody>
      </p:sp>
      <p:graphicFrame>
        <p:nvGraphicFramePr>
          <p:cNvPr id="16" name="Table 17"/>
          <p:cNvGraphicFramePr>
            <a:graphicFrameLocks noGrp="1"/>
          </p:cNvGraphicFramePr>
          <p:nvPr/>
        </p:nvGraphicFramePr>
        <p:xfrm>
          <a:off x="6871816" y="2120156"/>
          <a:ext cx="2107084" cy="3122376"/>
        </p:xfrm>
        <a:graphic>
          <a:graphicData uri="http://schemas.openxmlformats.org/drawingml/2006/table">
            <a:tbl>
              <a:tblPr firstRow="1" bandRow="1">
                <a:tableStyleId>{073A0DAA-6AF3-43AB-8588-CEC1D06C72B9}</a:tableStyleId>
              </a:tblPr>
              <a:tblGrid>
                <a:gridCol w="2107084"/>
              </a:tblGrid>
              <a:tr h="1008112">
                <a:tc>
                  <a:txBody>
                    <a:bodyPr/>
                    <a:lstStyle/>
                    <a:p>
                      <a:endParaRPr lang="en-US" sz="1400" dirty="0" smtClean="0"/>
                    </a:p>
                    <a:p>
                      <a:r>
                        <a:rPr lang="en-US" sz="1400" dirty="0" smtClean="0"/>
                        <a:t>Safety factors</a:t>
                      </a:r>
                      <a:endParaRPr lang="en-US" sz="1400" dirty="0"/>
                    </a:p>
                  </a:txBody>
                  <a:tcPr/>
                </a:tc>
              </a:tr>
              <a:tr h="1080120">
                <a:tc>
                  <a:txBody>
                    <a:bodyPr/>
                    <a:lstStyle/>
                    <a:p>
                      <a:endParaRPr lang="en-US" sz="1800" b="0" dirty="0" smtClean="0"/>
                    </a:p>
                    <a:p>
                      <a:r>
                        <a:rPr lang="en-US" sz="1800" b="0" dirty="0" err="1" smtClean="0"/>
                        <a:t>P</a:t>
                      </a:r>
                      <a:r>
                        <a:rPr lang="en-US" sz="1800" b="1" baseline="-25000" dirty="0" err="1" smtClean="0"/>
                        <a:t>lim</a:t>
                      </a:r>
                      <a:r>
                        <a:rPr lang="en-US" sz="1800" b="1" baseline="0" dirty="0" smtClean="0"/>
                        <a:t>/</a:t>
                      </a:r>
                      <a:r>
                        <a:rPr lang="en-US" baseline="0" dirty="0" err="1" smtClean="0"/>
                        <a:t>P</a:t>
                      </a:r>
                      <a:r>
                        <a:rPr lang="en-US" baseline="-25000" dirty="0" err="1" smtClean="0"/>
                        <a:t>cable_max</a:t>
                      </a:r>
                      <a:r>
                        <a:rPr lang="en-US" sz="1800" dirty="0" smtClean="0"/>
                        <a:t>= </a:t>
                      </a:r>
                      <a:r>
                        <a:rPr lang="en-US" sz="1800" b="1" dirty="0" smtClean="0"/>
                        <a:t>1.85</a:t>
                      </a:r>
                      <a:endParaRPr lang="en-US" sz="1800" b="1" dirty="0"/>
                    </a:p>
                  </a:txBody>
                  <a:tcPr/>
                </a:tc>
              </a:tr>
              <a:tr h="1034144">
                <a:tc>
                  <a:txBody>
                    <a:bodyPr/>
                    <a:lstStyle/>
                    <a:p>
                      <a:r>
                        <a:rPr lang="en-US" sz="1800" b="0" dirty="0" err="1" smtClean="0"/>
                        <a:t>P</a:t>
                      </a:r>
                      <a:r>
                        <a:rPr lang="en-US" sz="1800" b="0" baseline="-25000" dirty="0" err="1" smtClean="0"/>
                        <a:t>buckling</a:t>
                      </a:r>
                      <a:r>
                        <a:rPr lang="en-US" sz="1800" b="1" baseline="0" dirty="0" smtClean="0"/>
                        <a:t>/</a:t>
                      </a:r>
                      <a:r>
                        <a:rPr lang="en-US" b="0" baseline="0" dirty="0" err="1" smtClean="0"/>
                        <a:t>P</a:t>
                      </a:r>
                      <a:r>
                        <a:rPr lang="en-US" baseline="-25000" dirty="0" err="1" smtClean="0"/>
                        <a:t>bar_max</a:t>
                      </a:r>
                      <a:r>
                        <a:rPr lang="en-US" sz="1800" dirty="0" smtClean="0"/>
                        <a:t> =</a:t>
                      </a:r>
                      <a:r>
                        <a:rPr lang="en-US" sz="1800" b="1" dirty="0" smtClean="0"/>
                        <a:t>3.5</a:t>
                      </a:r>
                      <a:endParaRPr lang="en-US" sz="1800" b="1" dirty="0"/>
                    </a:p>
                  </a:txBody>
                  <a:tcPr/>
                </a:tc>
              </a:tr>
            </a:tbl>
          </a:graphicData>
        </a:graphic>
      </p:graphicFrame>
      <p:sp>
        <p:nvSpPr>
          <p:cNvPr id="17" name="Title 1"/>
          <p:cNvSpPr txBox="1">
            <a:spLocks/>
          </p:cNvSpPr>
          <p:nvPr/>
        </p:nvSpPr>
        <p:spPr>
          <a:xfrm>
            <a:off x="1244600" y="1247675"/>
            <a:ext cx="2819400" cy="1066800"/>
          </a:xfrm>
          <a:prstGeom prst="rect">
            <a:avLst/>
          </a:prstGeom>
        </p:spPr>
        <p:txBody>
          <a:bodyPr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t>Threshold force values</a:t>
            </a:r>
            <a:endParaRPr kumimoji="0" lang="en-US" sz="2000" b="1" i="0" u="none" strike="noStrike" kern="1200" cap="none" spc="0" normalizeH="0" baseline="0" noProof="0" dirty="0">
              <a:ln>
                <a:noFill/>
              </a:ln>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20800" y="63499"/>
            <a:ext cx="7442200" cy="930175"/>
          </a:xfrm>
        </p:spPr>
        <p:txBody>
          <a:bodyPr>
            <a:normAutofit/>
          </a:bodyPr>
          <a:lstStyle/>
          <a:p>
            <a:r>
              <a:rPr lang="en-US" dirty="0" smtClean="0"/>
              <a:t>5.2 PMMACFPC system</a:t>
            </a:r>
            <a:endParaRPr lang="en-US" dirty="0"/>
          </a:p>
        </p:txBody>
      </p:sp>
      <p:graphicFrame>
        <p:nvGraphicFramePr>
          <p:cNvPr id="5" name="Table 4"/>
          <p:cNvGraphicFramePr>
            <a:graphicFrameLocks noGrp="1"/>
          </p:cNvGraphicFramePr>
          <p:nvPr/>
        </p:nvGraphicFramePr>
        <p:xfrm>
          <a:off x="4323656" y="1463575"/>
          <a:ext cx="2149896" cy="3888434"/>
        </p:xfrm>
        <a:graphic>
          <a:graphicData uri="http://schemas.openxmlformats.org/drawingml/2006/table">
            <a:tbl>
              <a:tblPr firstRow="1" bandRow="1">
                <a:tableStyleId>{073A0DAA-6AF3-43AB-8588-CEC1D06C72B9}</a:tableStyleId>
              </a:tblPr>
              <a:tblGrid>
                <a:gridCol w="2149896"/>
              </a:tblGrid>
              <a:tr h="706229">
                <a:tc>
                  <a:txBody>
                    <a:bodyPr/>
                    <a:lstStyle/>
                    <a:p>
                      <a:r>
                        <a:rPr lang="en-US" sz="1600" dirty="0" smtClean="0"/>
                        <a:t>Values from simulations</a:t>
                      </a:r>
                      <a:endParaRPr lang="en-US" sz="1600" dirty="0"/>
                    </a:p>
                  </a:txBody>
                  <a:tcPr/>
                </a:tc>
              </a:tr>
              <a:tr h="1060735">
                <a:tc>
                  <a:txBody>
                    <a:bodyPr/>
                    <a:lstStyle/>
                    <a:p>
                      <a:endParaRPr lang="en-US" dirty="0" smtClean="0"/>
                    </a:p>
                    <a:p>
                      <a:r>
                        <a:rPr lang="en-US" baseline="0" dirty="0" err="1" smtClean="0"/>
                        <a:t>F</a:t>
                      </a:r>
                      <a:r>
                        <a:rPr lang="en-US" baseline="-25000" dirty="0" err="1" smtClean="0"/>
                        <a:t>max</a:t>
                      </a:r>
                      <a:r>
                        <a:rPr lang="en-US" baseline="30000" dirty="0" smtClean="0"/>
                        <a:t>(4)</a:t>
                      </a:r>
                      <a:r>
                        <a:rPr lang="en-US" b="1" baseline="0" dirty="0" smtClean="0"/>
                        <a:t>= </a:t>
                      </a:r>
                      <a:r>
                        <a:rPr lang="en-US" b="1" dirty="0" smtClean="0"/>
                        <a:t>195.2 N</a:t>
                      </a:r>
                      <a:endParaRPr lang="en-US" b="1" dirty="0"/>
                    </a:p>
                  </a:txBody>
                  <a:tcPr/>
                </a:tc>
              </a:tr>
              <a:tr h="1060735">
                <a:tc>
                  <a:txBody>
                    <a:bodyPr/>
                    <a:lstStyle/>
                    <a:p>
                      <a:endParaRPr lang="en-US" dirty="0" smtClean="0"/>
                    </a:p>
                    <a:p>
                      <a:r>
                        <a:rPr lang="en-US" sz="1800" baseline="0" dirty="0" err="1" smtClean="0"/>
                        <a:t>P</a:t>
                      </a:r>
                      <a:r>
                        <a:rPr lang="en-US" sz="1800" baseline="-25000" dirty="0" err="1" smtClean="0"/>
                        <a:t>cable_max</a:t>
                      </a:r>
                      <a:r>
                        <a:rPr lang="en-US" sz="1800" b="1" dirty="0" smtClean="0"/>
                        <a:t>=</a:t>
                      </a:r>
                      <a:r>
                        <a:rPr lang="en-US" b="1" dirty="0" smtClean="0"/>
                        <a:t>133.5 N</a:t>
                      </a:r>
                      <a:endParaRPr lang="en-US" b="1" dirty="0"/>
                    </a:p>
                  </a:txBody>
                  <a:tcPr/>
                </a:tc>
              </a:tr>
              <a:tr h="1060735">
                <a:tc>
                  <a:txBody>
                    <a:bodyPr/>
                    <a:lstStyle/>
                    <a:p>
                      <a:endParaRPr/>
                    </a:p>
                    <a:p>
                      <a:r>
                        <a:rPr lang="en-US" baseline="0" dirty="0" err="1" smtClean="0"/>
                        <a:t>P</a:t>
                      </a:r>
                      <a:r>
                        <a:rPr lang="en-US" baseline="-25000" dirty="0" err="1" smtClean="0"/>
                        <a:t>bar_max</a:t>
                      </a:r>
                      <a:r>
                        <a:rPr lang="en-US" b="1" dirty="0" smtClean="0"/>
                        <a:t>=  287.8 N</a:t>
                      </a:r>
                      <a:endParaRPr lang="en-US" b="1" dirty="0"/>
                    </a:p>
                  </a:txBody>
                  <a:tcPr/>
                </a:tc>
              </a:tr>
            </a:tbl>
          </a:graphicData>
        </a:graphic>
      </p:graphicFrame>
      <p:sp>
        <p:nvSpPr>
          <p:cNvPr id="6" name="Rectangle 5"/>
          <p:cNvSpPr/>
          <p:nvPr/>
        </p:nvSpPr>
        <p:spPr>
          <a:xfrm>
            <a:off x="1246312" y="2472849"/>
            <a:ext cx="2533066" cy="430887"/>
          </a:xfrm>
          <a:prstGeom prst="rect">
            <a:avLst/>
          </a:prstGeom>
        </p:spPr>
        <p:txBody>
          <a:bodyPr wrap="none">
            <a:spAutoFit/>
          </a:bodyPr>
          <a:lstStyle/>
          <a:p>
            <a:pPr>
              <a:defRPr/>
            </a:pPr>
            <a:r>
              <a:rPr lang="en-US" sz="2200" b="1" dirty="0" smtClean="0"/>
              <a:t>F</a:t>
            </a:r>
            <a:r>
              <a:rPr lang="en-US" sz="2200" b="1" baseline="-25000" dirty="0" smtClean="0"/>
              <a:t> locking </a:t>
            </a:r>
            <a:r>
              <a:rPr lang="en-US" sz="2200" baseline="30000" dirty="0" smtClean="0"/>
              <a:t>(1)</a:t>
            </a:r>
            <a:r>
              <a:rPr lang="en-US" sz="2200" b="1" dirty="0" smtClean="0">
                <a:sym typeface="Mathematica1"/>
              </a:rPr>
              <a:t> = 2.3 </a:t>
            </a:r>
            <a:r>
              <a:rPr lang="en-US" sz="2200" b="1" dirty="0" smtClean="0"/>
              <a:t>KN</a:t>
            </a:r>
          </a:p>
        </p:txBody>
      </p:sp>
      <p:sp>
        <p:nvSpPr>
          <p:cNvPr id="7" name="Rectangle 6"/>
          <p:cNvSpPr/>
          <p:nvPr/>
        </p:nvSpPr>
        <p:spPr>
          <a:xfrm>
            <a:off x="1255485" y="3494608"/>
            <a:ext cx="2116285" cy="430887"/>
          </a:xfrm>
          <a:prstGeom prst="rect">
            <a:avLst/>
          </a:prstGeom>
        </p:spPr>
        <p:txBody>
          <a:bodyPr wrap="none">
            <a:spAutoFit/>
          </a:bodyPr>
          <a:lstStyle/>
          <a:p>
            <a:pPr defTabSz="914400">
              <a:defRPr/>
            </a:pPr>
            <a:r>
              <a:rPr lang="en-US" sz="2200" b="1" dirty="0" err="1" smtClean="0"/>
              <a:t>F</a:t>
            </a:r>
            <a:r>
              <a:rPr lang="en-US" sz="2200" b="1" baseline="-25000" dirty="0" err="1" smtClean="0"/>
              <a:t>lim</a:t>
            </a:r>
            <a:r>
              <a:rPr lang="en-US" sz="2200" baseline="30000" dirty="0" smtClean="0"/>
              <a:t>(2)</a:t>
            </a:r>
            <a:r>
              <a:rPr lang="en-US" sz="2200" b="1" dirty="0" smtClean="0">
                <a:sym typeface="Mathematica1"/>
              </a:rPr>
              <a:t> =  224 N </a:t>
            </a:r>
          </a:p>
        </p:txBody>
      </p:sp>
      <p:sp>
        <p:nvSpPr>
          <p:cNvPr id="8" name="Rectangle 7"/>
          <p:cNvSpPr/>
          <p:nvPr/>
        </p:nvSpPr>
        <p:spPr>
          <a:xfrm>
            <a:off x="1185907" y="4530303"/>
            <a:ext cx="2991525" cy="430887"/>
          </a:xfrm>
          <a:prstGeom prst="rect">
            <a:avLst/>
          </a:prstGeom>
        </p:spPr>
        <p:txBody>
          <a:bodyPr wrap="none">
            <a:spAutoFit/>
          </a:bodyPr>
          <a:lstStyle/>
          <a:p>
            <a:pPr defTabSz="914400">
              <a:defRPr/>
            </a:pPr>
            <a:r>
              <a:rPr lang="en-US" sz="2200" b="1" dirty="0" err="1" smtClean="0">
                <a:sym typeface="Mathematica1"/>
              </a:rPr>
              <a:t>P</a:t>
            </a:r>
            <a:r>
              <a:rPr lang="en-US" sz="2200" b="1" baseline="-25000" dirty="0" err="1" smtClean="0">
                <a:sym typeface="Mathematica1"/>
              </a:rPr>
              <a:t>buckling</a:t>
            </a:r>
            <a:r>
              <a:rPr lang="en-US" sz="2200" baseline="30000" dirty="0" smtClean="0"/>
              <a:t> (3)</a:t>
            </a:r>
            <a:r>
              <a:rPr lang="en-US" sz="2200" b="1" dirty="0" smtClean="0">
                <a:sym typeface="Mathematica1"/>
              </a:rPr>
              <a:t> = 737.3 N</a:t>
            </a:r>
          </a:p>
        </p:txBody>
      </p:sp>
      <p:sp>
        <p:nvSpPr>
          <p:cNvPr id="10" name="TextBox 14"/>
          <p:cNvSpPr txBox="1"/>
          <p:nvPr/>
        </p:nvSpPr>
        <p:spPr>
          <a:xfrm>
            <a:off x="1123628" y="5699472"/>
            <a:ext cx="4129935" cy="954107"/>
          </a:xfrm>
          <a:prstGeom prst="rect">
            <a:avLst/>
          </a:prstGeom>
          <a:noFill/>
        </p:spPr>
        <p:txBody>
          <a:bodyPr wrap="none" rtlCol="0">
            <a:spAutoFit/>
          </a:bodyPr>
          <a:lstStyle/>
          <a:p>
            <a:r>
              <a:rPr lang="en-US" sz="1400" dirty="0" smtClean="0"/>
              <a:t>(1) F</a:t>
            </a:r>
            <a:r>
              <a:rPr lang="en-US" sz="1400" baseline="-25000" dirty="0" smtClean="0"/>
              <a:t>locking</a:t>
            </a:r>
            <a:r>
              <a:rPr lang="en-US" sz="1400" dirty="0" smtClean="0"/>
              <a:t> =  axial force producing locking of the prism</a:t>
            </a:r>
          </a:p>
          <a:p>
            <a:r>
              <a:rPr lang="en-US" sz="1400" dirty="0" smtClean="0"/>
              <a:t>(2) </a:t>
            </a:r>
            <a:r>
              <a:rPr lang="en-US" sz="1400" dirty="0" err="1" smtClean="0"/>
              <a:t>F</a:t>
            </a:r>
            <a:r>
              <a:rPr lang="en-US" sz="1400" baseline="-25000" dirty="0" err="1" smtClean="0"/>
              <a:t>lim</a:t>
            </a:r>
            <a:r>
              <a:rPr lang="en-US" sz="1400" dirty="0" smtClean="0"/>
              <a:t> = limit force of cross cables </a:t>
            </a:r>
          </a:p>
          <a:p>
            <a:r>
              <a:rPr lang="en-US" sz="1400" dirty="0" smtClean="0"/>
              <a:t>(3) </a:t>
            </a:r>
            <a:r>
              <a:rPr lang="en-US" sz="1400" dirty="0" err="1" smtClean="0"/>
              <a:t>P</a:t>
            </a:r>
            <a:r>
              <a:rPr lang="en-US" sz="1400" baseline="-25000" dirty="0" err="1" smtClean="0"/>
              <a:t>buckling</a:t>
            </a:r>
            <a:r>
              <a:rPr lang="en-US" sz="1400" dirty="0" smtClean="0"/>
              <a:t>=  buckling force of bars</a:t>
            </a:r>
          </a:p>
          <a:p>
            <a:r>
              <a:rPr lang="en-US" sz="1400" dirty="0" smtClean="0"/>
              <a:t>(4)F</a:t>
            </a:r>
            <a:r>
              <a:rPr lang="en-US" sz="1400" baseline="-25000" dirty="0" smtClean="0"/>
              <a:t>lmax</a:t>
            </a:r>
            <a:r>
              <a:rPr lang="en-US" sz="1400" dirty="0" smtClean="0"/>
              <a:t>= </a:t>
            </a:r>
            <a:r>
              <a:rPr lang="en-US" sz="1400" dirty="0" err="1" smtClean="0"/>
              <a:t>F</a:t>
            </a:r>
            <a:r>
              <a:rPr lang="en-US" sz="1400" baseline="-25000" dirty="0" err="1" smtClean="0"/>
              <a:t>max,steady_state</a:t>
            </a:r>
            <a:r>
              <a:rPr lang="en-US" sz="1400" dirty="0" err="1" smtClean="0"/>
              <a:t>x</a:t>
            </a:r>
            <a:r>
              <a:rPr lang="en-US" sz="1400" dirty="0" smtClean="0"/>
              <a:t>2</a:t>
            </a:r>
          </a:p>
          <a:p>
            <a:endParaRPr lang="en-US" sz="1400" dirty="0"/>
          </a:p>
        </p:txBody>
      </p:sp>
      <p:graphicFrame>
        <p:nvGraphicFramePr>
          <p:cNvPr id="16" name="Table 17"/>
          <p:cNvGraphicFramePr>
            <a:graphicFrameLocks noGrp="1"/>
          </p:cNvGraphicFramePr>
          <p:nvPr/>
        </p:nvGraphicFramePr>
        <p:xfrm>
          <a:off x="6692900" y="2158256"/>
          <a:ext cx="2286000" cy="3122376"/>
        </p:xfrm>
        <a:graphic>
          <a:graphicData uri="http://schemas.openxmlformats.org/drawingml/2006/table">
            <a:tbl>
              <a:tblPr firstRow="1" bandRow="1">
                <a:tableStyleId>{073A0DAA-6AF3-43AB-8588-CEC1D06C72B9}</a:tableStyleId>
              </a:tblPr>
              <a:tblGrid>
                <a:gridCol w="2286000"/>
              </a:tblGrid>
              <a:tr h="1008112">
                <a:tc>
                  <a:txBody>
                    <a:bodyPr/>
                    <a:lstStyle/>
                    <a:p>
                      <a:endParaRPr lang="en-US" sz="1400" dirty="0" smtClean="0"/>
                    </a:p>
                    <a:p>
                      <a:r>
                        <a:rPr lang="en-US" sz="1400" dirty="0" smtClean="0"/>
                        <a:t>Safety factors</a:t>
                      </a:r>
                      <a:endParaRPr lang="en-US" sz="1400" dirty="0"/>
                    </a:p>
                  </a:txBody>
                  <a:tcPr/>
                </a:tc>
              </a:tr>
              <a:tr h="1080120">
                <a:tc>
                  <a:txBody>
                    <a:bodyPr/>
                    <a:lstStyle/>
                    <a:p>
                      <a:endParaRPr lang="en-US" sz="1800" b="0" dirty="0" smtClean="0"/>
                    </a:p>
                    <a:p>
                      <a:r>
                        <a:rPr lang="en-US" sz="1800" b="0" dirty="0" err="1" smtClean="0"/>
                        <a:t>P</a:t>
                      </a:r>
                      <a:r>
                        <a:rPr lang="en-US" sz="1800" b="1" baseline="-25000" dirty="0" err="1" smtClean="0"/>
                        <a:t>lim</a:t>
                      </a:r>
                      <a:r>
                        <a:rPr lang="en-US" sz="1800" b="1" baseline="0" dirty="0" smtClean="0"/>
                        <a:t>/</a:t>
                      </a:r>
                      <a:r>
                        <a:rPr lang="en-US" baseline="0" dirty="0" err="1" smtClean="0"/>
                        <a:t>P</a:t>
                      </a:r>
                      <a:r>
                        <a:rPr lang="en-US" baseline="-25000" dirty="0" err="1" smtClean="0"/>
                        <a:t>cable_max</a:t>
                      </a:r>
                      <a:r>
                        <a:rPr lang="en-US" sz="1800" dirty="0" smtClean="0"/>
                        <a:t>= </a:t>
                      </a:r>
                      <a:r>
                        <a:rPr lang="en-US" sz="1800" b="1" dirty="0" smtClean="0"/>
                        <a:t>1.68</a:t>
                      </a:r>
                      <a:endParaRPr lang="en-US" sz="1800" b="1" dirty="0"/>
                    </a:p>
                  </a:txBody>
                  <a:tcPr/>
                </a:tc>
              </a:tr>
              <a:tr h="1034144">
                <a:tc>
                  <a:txBody>
                    <a:bodyPr/>
                    <a:lstStyle/>
                    <a:p>
                      <a:r>
                        <a:rPr lang="en-US" sz="1800" b="0" dirty="0" err="1" smtClean="0"/>
                        <a:t>P</a:t>
                      </a:r>
                      <a:r>
                        <a:rPr lang="en-US" sz="1800" b="0" baseline="-25000" dirty="0" err="1" smtClean="0"/>
                        <a:t>buckling</a:t>
                      </a:r>
                      <a:r>
                        <a:rPr lang="en-US" sz="1800" b="1" baseline="0" dirty="0" smtClean="0"/>
                        <a:t>/</a:t>
                      </a:r>
                      <a:r>
                        <a:rPr lang="en-US" b="0" baseline="0" dirty="0" err="1" smtClean="0"/>
                        <a:t>P</a:t>
                      </a:r>
                      <a:r>
                        <a:rPr lang="en-US" baseline="-25000" dirty="0" err="1" smtClean="0"/>
                        <a:t>bar_max</a:t>
                      </a:r>
                      <a:r>
                        <a:rPr lang="en-US" sz="1800" dirty="0" smtClean="0"/>
                        <a:t> =</a:t>
                      </a:r>
                      <a:r>
                        <a:rPr lang="en-US" sz="1800" b="1" dirty="0" smtClean="0"/>
                        <a:t>2.56</a:t>
                      </a:r>
                      <a:endParaRPr lang="en-US" sz="1800" b="1" dirty="0"/>
                    </a:p>
                  </a:txBody>
                  <a:tcPr/>
                </a:tc>
              </a:tr>
            </a:tbl>
          </a:graphicData>
        </a:graphic>
      </p:graphicFrame>
      <p:sp>
        <p:nvSpPr>
          <p:cNvPr id="17" name="Title 1"/>
          <p:cNvSpPr txBox="1">
            <a:spLocks/>
          </p:cNvSpPr>
          <p:nvPr/>
        </p:nvSpPr>
        <p:spPr>
          <a:xfrm>
            <a:off x="1244600" y="1247675"/>
            <a:ext cx="2819400" cy="1066800"/>
          </a:xfrm>
          <a:prstGeom prst="rect">
            <a:avLst/>
          </a:prstGeom>
        </p:spPr>
        <p:txBody>
          <a:bodyPr anchor="ctr">
            <a:normAutofit fontScale="97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cap="none" spc="0" normalizeH="0" baseline="0" noProof="0" dirty="0" smtClean="0">
                <a:ln>
                  <a:noFill/>
                </a:ln>
                <a:effectLst>
                  <a:outerShdw blurRad="50000" dist="30000" dir="5400000" algn="tl" rotWithShape="0">
                    <a:srgbClr val="000000">
                      <a:alpha val="30000"/>
                    </a:srgbClr>
                  </a:outerShdw>
                </a:effectLst>
                <a:uLnTx/>
                <a:uFillTx/>
                <a:latin typeface="+mj-lt"/>
                <a:ea typeface="+mj-ea"/>
                <a:cs typeface="+mj-cs"/>
              </a:rPr>
              <a:t>Threshold force values</a:t>
            </a:r>
            <a:endParaRPr kumimoji="0" lang="en-US" sz="2000" b="1" i="0" u="none" strike="noStrike" kern="1200" cap="none" spc="0" normalizeH="0" baseline="0" noProof="0" dirty="0">
              <a:ln>
                <a:noFill/>
              </a:ln>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6552" y="-25618"/>
            <a:ext cx="7498080" cy="1143000"/>
          </a:xfrm>
        </p:spPr>
        <p:txBody>
          <a:bodyPr/>
          <a:lstStyle/>
          <a:p>
            <a:pPr algn="ctr"/>
            <a:r>
              <a:rPr lang="en-US" sz="4000" dirty="0" smtClean="0"/>
              <a:t>Part 6 : </a:t>
            </a:r>
            <a:r>
              <a:rPr lang="en-US" dirty="0" smtClean="0"/>
              <a:t>Concluding remarks</a:t>
            </a:r>
            <a:endParaRPr lang="en-US" dirty="0"/>
          </a:p>
        </p:txBody>
      </p:sp>
      <p:sp>
        <p:nvSpPr>
          <p:cNvPr id="3" name="Content Placeholder 2"/>
          <p:cNvSpPr>
            <a:spLocks noGrp="1"/>
          </p:cNvSpPr>
          <p:nvPr>
            <p:ph idx="1"/>
          </p:nvPr>
        </p:nvSpPr>
        <p:spPr>
          <a:xfrm>
            <a:off x="1064524" y="818863"/>
            <a:ext cx="8011236" cy="5718412"/>
          </a:xfrm>
        </p:spPr>
        <p:txBody>
          <a:bodyPr>
            <a:normAutofit/>
          </a:bodyPr>
          <a:lstStyle/>
          <a:p>
            <a:pPr algn="ctr">
              <a:buNone/>
            </a:pPr>
            <a:endParaRPr lang="en-US" sz="2300" dirty="0" smtClean="0"/>
          </a:p>
          <a:p>
            <a:pPr>
              <a:spcAft>
                <a:spcPts val="1200"/>
              </a:spcAft>
              <a:buNone/>
            </a:pPr>
            <a:r>
              <a:rPr lang="en-US" sz="2300" dirty="0" smtClean="0"/>
              <a:t>    The numerical analysis carried out in the present study  highlights that 1-D prisms support solitary waves with special features, as the wave speed Vs increases. Such features include:</a:t>
            </a:r>
          </a:p>
          <a:p>
            <a:pPr marL="539496" indent="-457200">
              <a:buSzPct val="112000"/>
              <a:buFont typeface="+mj-lt"/>
              <a:buAutoNum type="alphaLcParenR"/>
            </a:pPr>
            <a:r>
              <a:rPr lang="en-US" sz="2300" dirty="0" smtClean="0"/>
              <a:t>Convergence of the Force </a:t>
            </a:r>
            <a:r>
              <a:rPr lang="en-US" sz="2300" dirty="0" err="1" smtClean="0"/>
              <a:t>vs</a:t>
            </a:r>
            <a:r>
              <a:rPr lang="en-US" sz="2300" dirty="0" smtClean="0"/>
              <a:t> strain response to a “locking” behavior (perfectly rigid response);</a:t>
            </a:r>
          </a:p>
          <a:p>
            <a:pPr marL="539496" indent="-457200">
              <a:spcBef>
                <a:spcPts val="1200"/>
              </a:spcBef>
              <a:buSzPct val="112000"/>
              <a:buFont typeface="+mj-lt"/>
              <a:buAutoNum type="alphaLcParenR"/>
            </a:pPr>
            <a:r>
              <a:rPr lang="en-US" sz="2300" dirty="0" smtClean="0"/>
              <a:t>Monotonic growth of the maximum force supported by the system;</a:t>
            </a:r>
          </a:p>
          <a:p>
            <a:pPr marL="539496" indent="-457200">
              <a:spcBef>
                <a:spcPts val="1200"/>
              </a:spcBef>
              <a:buSzPct val="112000"/>
              <a:buFont typeface="+mj-lt"/>
              <a:buAutoNum type="alphaLcParenR"/>
            </a:pPr>
            <a:r>
              <a:rPr lang="en-US" sz="2300" dirty="0" smtClean="0"/>
              <a:t>Asymptotic convergence of the maximum axial strain experienced by the system to a finite value;</a:t>
            </a:r>
          </a:p>
          <a:p>
            <a:pPr marL="539496" indent="-457200">
              <a:spcBef>
                <a:spcPts val="1200"/>
              </a:spcBef>
              <a:buSzPct val="112000"/>
              <a:buFont typeface="+mj-lt"/>
              <a:buAutoNum type="alphaLcParenR"/>
            </a:pPr>
            <a:r>
              <a:rPr lang="en-US" sz="2300" dirty="0" smtClean="0"/>
              <a:t>Convergence of the wave width to a limit value that is approximately equal to</a:t>
            </a:r>
            <a:r>
              <a:rPr lang="en-US" sz="2300" dirty="0" smtClean="0">
                <a:sym typeface="Mathematica1"/>
              </a:rPr>
              <a:t> 4h</a:t>
            </a:r>
            <a:r>
              <a:rPr lang="en-US" sz="2300" baseline="-25000" dirty="0" smtClean="0">
                <a:sym typeface="Mathematica1"/>
              </a:rPr>
              <a:t>0</a:t>
            </a:r>
            <a:r>
              <a:rPr lang="en-US" sz="2300" dirty="0" smtClean="0">
                <a:sym typeface="Mathematica1"/>
              </a:rPr>
              <a:t>.</a:t>
            </a:r>
            <a:endParaRPr lang="en-US" sz="2300" dirty="0" smtClean="0"/>
          </a:p>
          <a:p>
            <a:pPr>
              <a:buNone/>
            </a:pPr>
            <a:endParaRPr lang="en-US" sz="2400" dirty="0" smtClean="0"/>
          </a:p>
          <a:p>
            <a:pPr>
              <a:buNone/>
            </a:pPr>
            <a:endParaRPr lang="en-US" sz="2400" dirty="0" smtClean="0"/>
          </a:p>
        </p:txBody>
      </p:sp>
      <p:graphicFrame>
        <p:nvGraphicFramePr>
          <p:cNvPr id="4" name="Object 3"/>
          <p:cNvGraphicFramePr>
            <a:graphicFrameLocks noChangeAspect="1"/>
          </p:cNvGraphicFramePr>
          <p:nvPr/>
        </p:nvGraphicFramePr>
        <p:xfrm>
          <a:off x="8001664" y="4304631"/>
          <a:ext cx="439306" cy="362905"/>
        </p:xfrm>
        <a:graphic>
          <a:graphicData uri="http://schemas.openxmlformats.org/presentationml/2006/ole">
            <p:oleObj spid="_x0000_s190466" name="Equation" r:id="rId3" imgW="291960" imgH="241200" progId="Equation.3">
              <p:embed/>
            </p:oleObj>
          </a:graphicData>
        </a:graphic>
      </p:graphicFrame>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1946" y="928045"/>
            <a:ext cx="7650798" cy="5568287"/>
          </a:xfrm>
        </p:spPr>
        <p:txBody>
          <a:bodyPr>
            <a:normAutofit/>
          </a:bodyPr>
          <a:lstStyle/>
          <a:p>
            <a:r>
              <a:rPr lang="en-US" sz="2400" dirty="0" smtClean="0"/>
              <a:t>The above results suggest the possible use of arrays of tensegrity prisms as novel </a:t>
            </a:r>
            <a:r>
              <a:rPr lang="en-US" sz="2400" dirty="0" err="1" smtClean="0"/>
              <a:t>metamaterials</a:t>
            </a:r>
            <a:r>
              <a:rPr lang="en-US" sz="2400" dirty="0" smtClean="0"/>
              <a:t>, which could be employed to perform a variety of special applications, such as, e.g., energy trapping, acoustic band gap filters, acoustic lenses , negative Poisson ratio (“</a:t>
            </a:r>
            <a:r>
              <a:rPr lang="en-US" sz="2400" dirty="0" err="1" smtClean="0"/>
              <a:t>auxetic</a:t>
            </a:r>
            <a:r>
              <a:rPr lang="en-US" sz="2400" dirty="0" smtClean="0"/>
              <a:t>”) materials, etc.</a:t>
            </a:r>
          </a:p>
          <a:p>
            <a:endParaRPr lang="en-US" sz="2400" dirty="0" smtClean="0"/>
          </a:p>
          <a:p>
            <a:r>
              <a:rPr lang="en-US" sz="2400" dirty="0" smtClean="0"/>
              <a:t>The study of such applications, and the experimental and mathematical validation of the numerical analysis carried out in the present study are addressed to future work.</a:t>
            </a:r>
            <a:endParaRPr lang="en-US" sz="2400"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5322" y="0"/>
            <a:ext cx="7498080" cy="1143000"/>
          </a:xfrm>
        </p:spPr>
        <p:txBody>
          <a:bodyPr/>
          <a:lstStyle/>
          <a:p>
            <a:r>
              <a:rPr lang="it-IT" dirty="0" err="1" smtClean="0"/>
              <a:t>References</a:t>
            </a:r>
            <a:endParaRPr lang="it-IT" dirty="0"/>
          </a:p>
        </p:txBody>
      </p:sp>
      <p:sp>
        <p:nvSpPr>
          <p:cNvPr id="7" name="TextBox 7"/>
          <p:cNvSpPr txBox="1"/>
          <p:nvPr/>
        </p:nvSpPr>
        <p:spPr>
          <a:xfrm>
            <a:off x="1250775" y="1262632"/>
            <a:ext cx="7893225" cy="3985707"/>
          </a:xfrm>
          <a:prstGeom prst="rect">
            <a:avLst/>
          </a:prstGeom>
          <a:noFill/>
        </p:spPr>
        <p:txBody>
          <a:bodyPr wrap="square" rtlCol="0">
            <a:spAutoFit/>
          </a:bodyPr>
          <a:lstStyle/>
          <a:p>
            <a:pPr>
              <a:buSzPct val="50000"/>
            </a:pPr>
            <a:endParaRPr lang="en-US" sz="2300" dirty="0" smtClean="0"/>
          </a:p>
          <a:p>
            <a:pPr>
              <a:buSzPct val="50000"/>
            </a:pPr>
            <a:r>
              <a:rPr lang="en-US" sz="2300" dirty="0" smtClean="0"/>
              <a:t>Skelton R., ’Dynamics of </a:t>
            </a:r>
            <a:r>
              <a:rPr lang="en-US" sz="2300" dirty="0" err="1" smtClean="0"/>
              <a:t>Tensegrity</a:t>
            </a:r>
            <a:r>
              <a:rPr lang="en-US" sz="2300" dirty="0" smtClean="0"/>
              <a:t> Systems: Compact Forms’, 45th IEEE Conference on Decision and Control, pp. 2276-2281, 2006.</a:t>
            </a:r>
          </a:p>
          <a:p>
            <a:endParaRPr lang="en-US" sz="2300" dirty="0" smtClean="0"/>
          </a:p>
          <a:p>
            <a:pPr>
              <a:buSzPct val="50000"/>
              <a:buFont typeface="Wingdings" charset="2"/>
              <a:buChar char="v"/>
            </a:pPr>
            <a:r>
              <a:rPr lang="en-US" sz="2300" dirty="0" smtClean="0"/>
              <a:t> Skelton R., ’Matrix Forms for Rigid Rod Dynamics of Class 1 </a:t>
            </a:r>
            <a:r>
              <a:rPr lang="en-US" sz="2300" dirty="0" err="1" smtClean="0"/>
              <a:t>Tensegrity</a:t>
            </a:r>
            <a:r>
              <a:rPr lang="en-US" sz="2300" dirty="0" smtClean="0"/>
              <a:t> Systems’</a:t>
            </a:r>
          </a:p>
          <a:p>
            <a:pPr>
              <a:buFont typeface="Arial" pitchFamily="34" charset="0"/>
              <a:buChar char="•"/>
            </a:pPr>
            <a:endParaRPr lang="en-US" sz="2300" dirty="0" smtClean="0"/>
          </a:p>
          <a:p>
            <a:pPr>
              <a:buSzPct val="50000"/>
              <a:buFont typeface="Wingdings" charset="2"/>
              <a:buChar char="v"/>
            </a:pPr>
            <a:r>
              <a:rPr lang="en-US" sz="2300" dirty="0" err="1" smtClean="0"/>
              <a:t>Tibert</a:t>
            </a:r>
            <a:r>
              <a:rPr lang="en-US" sz="2300" dirty="0" smtClean="0"/>
              <a:t> A.G., ’Deployable </a:t>
            </a:r>
            <a:r>
              <a:rPr lang="en-US" sz="2300" dirty="0" err="1" smtClean="0"/>
              <a:t>tensegrity</a:t>
            </a:r>
            <a:r>
              <a:rPr lang="en-US" sz="2300" dirty="0" smtClean="0"/>
              <a:t> structures for space applications’, PhD Thesis, Royal institute of technology, Sweden, 2003.</a:t>
            </a:r>
          </a:p>
          <a:p>
            <a:endParaRPr lang="en-US" sz="2100"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99751" y="108858"/>
            <a:ext cx="7498080" cy="1143000"/>
          </a:xfrm>
        </p:spPr>
        <p:txBody>
          <a:bodyPr/>
          <a:lstStyle/>
          <a:p>
            <a:r>
              <a:rPr lang="it-IT" dirty="0" err="1" smtClean="0"/>
              <a:t>References</a:t>
            </a:r>
            <a:endParaRPr lang="it-IT" dirty="0"/>
          </a:p>
        </p:txBody>
      </p:sp>
      <p:sp>
        <p:nvSpPr>
          <p:cNvPr id="5" name="TextBox 7"/>
          <p:cNvSpPr txBox="1"/>
          <p:nvPr/>
        </p:nvSpPr>
        <p:spPr>
          <a:xfrm>
            <a:off x="1087489" y="1534778"/>
            <a:ext cx="7893225" cy="4062651"/>
          </a:xfrm>
          <a:prstGeom prst="rect">
            <a:avLst/>
          </a:prstGeom>
          <a:noFill/>
        </p:spPr>
        <p:txBody>
          <a:bodyPr wrap="square" rtlCol="0">
            <a:spAutoFit/>
          </a:bodyPr>
          <a:lstStyle/>
          <a:p>
            <a:pPr>
              <a:spcAft>
                <a:spcPts val="1800"/>
              </a:spcAft>
              <a:buSzPct val="50000"/>
              <a:buFont typeface="Wingdings" charset="2"/>
              <a:buChar char="v"/>
            </a:pPr>
            <a:r>
              <a:rPr lang="en-US" sz="2800" dirty="0" smtClean="0"/>
              <a:t> </a:t>
            </a:r>
            <a:r>
              <a:rPr lang="en-US" sz="2300" dirty="0" smtClean="0"/>
              <a:t>Skelton, R.E. and M.C. de Oliveira, ’</a:t>
            </a:r>
            <a:r>
              <a:rPr lang="en-US" sz="2300" dirty="0" err="1" smtClean="0"/>
              <a:t>Tensegrity</a:t>
            </a:r>
            <a:r>
              <a:rPr lang="en-US" sz="2300" dirty="0" smtClean="0"/>
              <a:t> Systems’, Springer-</a:t>
            </a:r>
            <a:r>
              <a:rPr lang="en-US" sz="2300" dirty="0" err="1" smtClean="0"/>
              <a:t>Verlag</a:t>
            </a:r>
            <a:r>
              <a:rPr lang="en-US" sz="2300" dirty="0" smtClean="0"/>
              <a:t>, 2009.</a:t>
            </a:r>
          </a:p>
          <a:p>
            <a:pPr>
              <a:spcAft>
                <a:spcPts val="1800"/>
              </a:spcAft>
              <a:buSzPct val="50000"/>
              <a:buFont typeface="Wingdings" charset="2"/>
              <a:buChar char="v"/>
            </a:pPr>
            <a:r>
              <a:rPr lang="it-IT" sz="2300" dirty="0" err="1" smtClean="0"/>
              <a:t>Han</a:t>
            </a:r>
            <a:r>
              <a:rPr lang="it-IT" sz="2300" dirty="0" smtClean="0"/>
              <a:t>, J., </a:t>
            </a:r>
            <a:r>
              <a:rPr lang="it-IT" sz="2300" dirty="0" err="1" smtClean="0"/>
              <a:t>Williamson</a:t>
            </a:r>
            <a:r>
              <a:rPr lang="it-IT" sz="2300" dirty="0" smtClean="0"/>
              <a:t>, D., </a:t>
            </a:r>
            <a:r>
              <a:rPr lang="it-IT" sz="2300" dirty="0" err="1" smtClean="0"/>
              <a:t>Skelton</a:t>
            </a:r>
            <a:r>
              <a:rPr lang="it-IT" sz="2300" dirty="0" smtClean="0"/>
              <a:t>, </a:t>
            </a:r>
            <a:r>
              <a:rPr lang="it-IT" sz="2300" dirty="0" err="1" smtClean="0"/>
              <a:t>R.E.</a:t>
            </a:r>
            <a:r>
              <a:rPr lang="it-IT" sz="2300" dirty="0" smtClean="0"/>
              <a:t>,</a:t>
            </a:r>
            <a:r>
              <a:rPr lang="it-IT" sz="2300" dirty="0" err="1" smtClean="0"/>
              <a:t> EquilibriumConditionsof</a:t>
            </a:r>
            <a:r>
              <a:rPr lang="it-IT" sz="2300" dirty="0" smtClean="0"/>
              <a:t> a </a:t>
            </a:r>
            <a:r>
              <a:rPr lang="it-IT" sz="2300" dirty="0" err="1" smtClean="0"/>
              <a:t>TensegrityStructures</a:t>
            </a:r>
            <a:r>
              <a:rPr lang="it-IT" sz="2300" dirty="0" smtClean="0"/>
              <a:t>, Int. </a:t>
            </a:r>
            <a:r>
              <a:rPr lang="it-IT" sz="2300" dirty="0" err="1" smtClean="0"/>
              <a:t>J</a:t>
            </a:r>
            <a:r>
              <a:rPr lang="it-IT" sz="2300" dirty="0" smtClean="0"/>
              <a:t>. </a:t>
            </a:r>
            <a:r>
              <a:rPr lang="it-IT" sz="2300" dirty="0" err="1" smtClean="0"/>
              <a:t>SolidsStruct</a:t>
            </a:r>
            <a:r>
              <a:rPr lang="it-IT" sz="2300" dirty="0" smtClean="0"/>
              <a:t>., 40, 2003, 6347-6367.</a:t>
            </a:r>
            <a:endParaRPr lang="it-IT" sz="2300" dirty="0" smtClean="0">
              <a:hlinkClick r:id="rId2"/>
            </a:endParaRPr>
          </a:p>
          <a:p>
            <a:pPr>
              <a:spcAft>
                <a:spcPts val="1800"/>
              </a:spcAft>
              <a:buSzPct val="50000"/>
              <a:buFont typeface="Wingdings" charset="2"/>
              <a:buChar char="v"/>
            </a:pPr>
            <a:r>
              <a:rPr lang="it-IT" sz="2300" dirty="0" err="1" smtClean="0"/>
              <a:t>Skelton</a:t>
            </a:r>
            <a:r>
              <a:rPr lang="it-IT" sz="2300" dirty="0" smtClean="0"/>
              <a:t>, </a:t>
            </a:r>
            <a:r>
              <a:rPr lang="it-IT" sz="2300" dirty="0" err="1" smtClean="0"/>
              <a:t>R.E.</a:t>
            </a:r>
            <a:r>
              <a:rPr lang="it-IT" sz="2300" dirty="0" smtClean="0"/>
              <a:t>, </a:t>
            </a:r>
            <a:r>
              <a:rPr lang="it-IT" sz="2300" dirty="0" err="1" smtClean="0"/>
              <a:t>Helton</a:t>
            </a:r>
            <a:r>
              <a:rPr lang="it-IT" sz="2300" dirty="0" smtClean="0"/>
              <a:t>, </a:t>
            </a:r>
            <a:r>
              <a:rPr lang="it-IT" sz="2300" dirty="0" err="1" smtClean="0"/>
              <a:t>J.W.</a:t>
            </a:r>
            <a:r>
              <a:rPr lang="it-IT" sz="2300" dirty="0" smtClean="0"/>
              <a:t>, </a:t>
            </a:r>
            <a:r>
              <a:rPr lang="it-IT" sz="2300" dirty="0" err="1" smtClean="0"/>
              <a:t>Adhikari</a:t>
            </a:r>
            <a:r>
              <a:rPr lang="it-IT" sz="2300" dirty="0" smtClean="0"/>
              <a:t>, R., </a:t>
            </a:r>
            <a:r>
              <a:rPr lang="it-IT" sz="2300" dirty="0" err="1" smtClean="0"/>
              <a:t>Pinaud</a:t>
            </a:r>
            <a:r>
              <a:rPr lang="it-IT" sz="2300" dirty="0" smtClean="0"/>
              <a:t>, </a:t>
            </a:r>
            <a:r>
              <a:rPr lang="it-IT" sz="2300" dirty="0" err="1" smtClean="0"/>
              <a:t>J.P.</a:t>
            </a:r>
            <a:r>
              <a:rPr lang="it-IT" sz="2300" dirty="0" smtClean="0"/>
              <a:t>, Chan, W., An Introduction to the Mechanics of Tensegrity Structures. The Mechanical Systems Design Handbook: Modeling, Measurement, and Control, CRC Press, 2001. </a:t>
            </a:r>
            <a:endParaRPr lang="it-IT" sz="2300" dirty="0" smtClean="0">
              <a:hlinkClick r:id="rId2"/>
            </a:endParaRPr>
          </a:p>
          <a:p>
            <a:pPr>
              <a:buSzPct val="50000"/>
              <a:buFont typeface="Wingdings" charset="2"/>
              <a:buChar char="v"/>
            </a:pPr>
            <a:endParaRPr lang="it-IT" sz="2400" u="sng" dirty="0" smtClean="0">
              <a:hlinkClick r:id="rId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7"/>
          <p:cNvSpPr txBox="1"/>
          <p:nvPr/>
        </p:nvSpPr>
        <p:spPr>
          <a:xfrm>
            <a:off x="1123775" y="1530667"/>
            <a:ext cx="7439654" cy="4170372"/>
          </a:xfrm>
          <a:prstGeom prst="rect">
            <a:avLst/>
          </a:prstGeom>
          <a:noFill/>
        </p:spPr>
        <p:txBody>
          <a:bodyPr wrap="square" rtlCol="0">
            <a:spAutoFit/>
          </a:bodyPr>
          <a:lstStyle/>
          <a:p>
            <a:pPr>
              <a:spcAft>
                <a:spcPts val="1800"/>
              </a:spcAft>
              <a:buSzPct val="50000"/>
              <a:buFont typeface="Wingdings" charset="2"/>
              <a:buChar char="v"/>
            </a:pPr>
            <a:r>
              <a:rPr lang="it-IT" sz="2300" dirty="0" err="1" smtClean="0"/>
              <a:t>Skelton</a:t>
            </a:r>
            <a:r>
              <a:rPr lang="it-IT" sz="2300" dirty="0" smtClean="0"/>
              <a:t>, </a:t>
            </a:r>
            <a:r>
              <a:rPr lang="it-IT" sz="2300" dirty="0" err="1" smtClean="0"/>
              <a:t>R.E.</a:t>
            </a:r>
            <a:r>
              <a:rPr lang="it-IT" sz="2300" dirty="0" smtClean="0"/>
              <a:t>, </a:t>
            </a:r>
            <a:r>
              <a:rPr lang="it-IT" sz="2300" dirty="0" err="1" smtClean="0"/>
              <a:t>Helton</a:t>
            </a:r>
            <a:r>
              <a:rPr lang="it-IT" sz="2300" dirty="0" smtClean="0"/>
              <a:t>, </a:t>
            </a:r>
            <a:r>
              <a:rPr lang="it-IT" sz="2300" dirty="0" err="1" smtClean="0"/>
              <a:t>J.W.</a:t>
            </a:r>
            <a:r>
              <a:rPr lang="it-IT" sz="2300" dirty="0" smtClean="0"/>
              <a:t>, </a:t>
            </a:r>
            <a:r>
              <a:rPr lang="it-IT" sz="2300" dirty="0" err="1" smtClean="0"/>
              <a:t>Adhikari</a:t>
            </a:r>
            <a:r>
              <a:rPr lang="it-IT" sz="2300" dirty="0" smtClean="0"/>
              <a:t>, R., </a:t>
            </a:r>
            <a:r>
              <a:rPr lang="it-IT" sz="2300" dirty="0" err="1" smtClean="0"/>
              <a:t>Pinaud</a:t>
            </a:r>
            <a:r>
              <a:rPr lang="it-IT" sz="2300" dirty="0" smtClean="0"/>
              <a:t>, </a:t>
            </a:r>
            <a:r>
              <a:rPr lang="it-IT" sz="2300" dirty="0" err="1" smtClean="0"/>
              <a:t>J.P.</a:t>
            </a:r>
            <a:r>
              <a:rPr lang="it-IT" sz="2300" dirty="0" smtClean="0"/>
              <a:t>, Chan, W., Dynamics </a:t>
            </a:r>
            <a:r>
              <a:rPr lang="it-IT" sz="2300" dirty="0" err="1" smtClean="0"/>
              <a:t>of</a:t>
            </a:r>
            <a:r>
              <a:rPr lang="it-IT" sz="2300" dirty="0" smtClean="0"/>
              <a:t> the </a:t>
            </a:r>
            <a:r>
              <a:rPr lang="it-IT" sz="2300" dirty="0" err="1" smtClean="0"/>
              <a:t>shellclassoftensegritystructures</a:t>
            </a:r>
            <a:r>
              <a:rPr lang="it-IT" sz="2300" dirty="0" smtClean="0"/>
              <a:t>.The </a:t>
            </a:r>
            <a:r>
              <a:rPr lang="it-IT" sz="2300" dirty="0" err="1" smtClean="0"/>
              <a:t>MechanicalSystems</a:t>
            </a:r>
            <a:r>
              <a:rPr lang="it-IT" sz="2300" dirty="0" smtClean="0"/>
              <a:t> Design </a:t>
            </a:r>
            <a:r>
              <a:rPr lang="it-IT" sz="2300" dirty="0" err="1" smtClean="0"/>
              <a:t>Handbook</a:t>
            </a:r>
            <a:r>
              <a:rPr lang="it-IT" sz="2300" dirty="0" smtClean="0"/>
              <a:t>: </a:t>
            </a:r>
            <a:r>
              <a:rPr lang="it-IT" sz="2300" dirty="0" err="1" smtClean="0"/>
              <a:t>Modeling</a:t>
            </a:r>
            <a:r>
              <a:rPr lang="it-IT" sz="2300" dirty="0" smtClean="0"/>
              <a:t>, </a:t>
            </a:r>
            <a:r>
              <a:rPr lang="it-IT" sz="2300" dirty="0" err="1" smtClean="0"/>
              <a:t>Measurement</a:t>
            </a:r>
            <a:r>
              <a:rPr lang="it-IT" sz="2300" dirty="0" smtClean="0"/>
              <a:t>, and </a:t>
            </a:r>
            <a:r>
              <a:rPr lang="it-IT" sz="2300" dirty="0" err="1" smtClean="0"/>
              <a:t>Control</a:t>
            </a:r>
            <a:r>
              <a:rPr lang="it-IT" sz="2300" dirty="0" smtClean="0"/>
              <a:t>, CRC Press, 2001.</a:t>
            </a:r>
          </a:p>
          <a:p>
            <a:pPr>
              <a:spcAft>
                <a:spcPts val="1800"/>
              </a:spcAft>
              <a:buSzPct val="50000"/>
              <a:buFont typeface="Wingdings" charset="2"/>
              <a:buChar char="v"/>
            </a:pPr>
            <a:r>
              <a:rPr lang="it-IT" sz="2300" dirty="0" err="1" smtClean="0"/>
              <a:t>Skelton</a:t>
            </a:r>
            <a:r>
              <a:rPr lang="it-IT" sz="2300" dirty="0" smtClean="0"/>
              <a:t>, </a:t>
            </a:r>
            <a:r>
              <a:rPr lang="it-IT" sz="2300" dirty="0" err="1" smtClean="0"/>
              <a:t>R.E.</a:t>
            </a:r>
            <a:r>
              <a:rPr lang="it-IT" sz="2300" dirty="0" smtClean="0"/>
              <a:t>, </a:t>
            </a:r>
            <a:r>
              <a:rPr lang="it-IT" sz="2300" dirty="0" err="1" smtClean="0"/>
              <a:t>Williamson </a:t>
            </a:r>
            <a:r>
              <a:rPr lang="it-IT" sz="2300" dirty="0" smtClean="0"/>
              <a:t> D., </a:t>
            </a:r>
            <a:r>
              <a:rPr lang="it-IT" sz="2300" dirty="0" err="1" smtClean="0"/>
              <a:t>Han</a:t>
            </a:r>
            <a:r>
              <a:rPr lang="it-IT" sz="2300" dirty="0" smtClean="0"/>
              <a:t>, J., Equilibrium Conditions of a Class I Tensegrity Structure (AAS 02-177), pp 927 – 950, Volume 112 Part II, Advances in the Astronautical Sciences, Spaceflight Mechanics 2002.</a:t>
            </a:r>
            <a:endParaRPr lang="en-US" sz="2300" dirty="0" smtClean="0"/>
          </a:p>
          <a:p>
            <a:pPr>
              <a:spcAft>
                <a:spcPts val="1800"/>
              </a:spcAft>
              <a:buSzPct val="50000"/>
              <a:buFont typeface="Wingdings" charset="2"/>
              <a:buChar char="v"/>
            </a:pPr>
            <a:r>
              <a:rPr lang="it-IT" sz="2300" dirty="0" err="1" smtClean="0"/>
              <a:t>Oppenheim</a:t>
            </a:r>
            <a:r>
              <a:rPr lang="it-IT" sz="2300" dirty="0" smtClean="0"/>
              <a:t>, O. J., Williams, W. O., </a:t>
            </a:r>
            <a:r>
              <a:rPr lang="it-IT" sz="2300" dirty="0" err="1" smtClean="0"/>
              <a:t>Geometriceffects</a:t>
            </a:r>
            <a:r>
              <a:rPr lang="it-IT" sz="2300" dirty="0" smtClean="0"/>
              <a:t> in </a:t>
            </a:r>
            <a:r>
              <a:rPr lang="it-IT" sz="2300" dirty="0" err="1" smtClean="0"/>
              <a:t>anelastictensegritystructure</a:t>
            </a:r>
            <a:r>
              <a:rPr lang="it-IT" sz="2300" dirty="0" smtClean="0"/>
              <a:t>, </a:t>
            </a:r>
            <a:r>
              <a:rPr lang="it-IT" sz="2300" dirty="0" err="1" smtClean="0"/>
              <a:t>J</a:t>
            </a:r>
            <a:r>
              <a:rPr lang="it-IT" sz="2300" dirty="0" smtClean="0"/>
              <a:t>. </a:t>
            </a:r>
            <a:r>
              <a:rPr lang="it-IT" sz="2300" dirty="0" err="1" smtClean="0"/>
              <a:t>Elasticity</a:t>
            </a:r>
            <a:r>
              <a:rPr lang="it-IT" sz="2300" dirty="0" smtClean="0"/>
              <a:t>, 59, </a:t>
            </a:r>
            <a:r>
              <a:rPr lang="it-IT" sz="2300" dirty="0" err="1" smtClean="0"/>
              <a:t>pp</a:t>
            </a:r>
            <a:r>
              <a:rPr lang="it-IT" sz="2300" dirty="0" smtClean="0"/>
              <a:t> 51-65, 2000</a:t>
            </a:r>
            <a:endParaRPr lang="en-US" sz="2300" dirty="0" smtClean="0"/>
          </a:p>
        </p:txBody>
      </p:sp>
      <p:sp>
        <p:nvSpPr>
          <p:cNvPr id="3" name="Titolo 1"/>
          <p:cNvSpPr>
            <a:spLocks noGrp="1"/>
          </p:cNvSpPr>
          <p:nvPr>
            <p:ph type="title"/>
          </p:nvPr>
        </p:nvSpPr>
        <p:spPr>
          <a:xfrm>
            <a:off x="1131511" y="204394"/>
            <a:ext cx="7498080" cy="1143000"/>
          </a:xfrm>
        </p:spPr>
        <p:txBody>
          <a:bodyPr/>
          <a:lstStyle/>
          <a:p>
            <a:r>
              <a:rPr lang="it-IT" dirty="0" err="1" smtClean="0"/>
              <a:t>References</a:t>
            </a:r>
            <a:endParaRPr lang="it-IT"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41295" y="-228598"/>
            <a:ext cx="7723453" cy="5939118"/>
          </a:xfrm>
        </p:spPr>
        <p:txBody>
          <a:bodyPr>
            <a:normAutofit/>
          </a:bodyPr>
          <a:lstStyle/>
          <a:p>
            <a:endParaRPr lang="en-US" sz="2000" b="1" dirty="0" smtClean="0"/>
          </a:p>
          <a:p>
            <a:endParaRPr lang="en-US" sz="2000" b="1" dirty="0" smtClean="0"/>
          </a:p>
          <a:p>
            <a:endParaRPr lang="en-US" sz="2000" b="1" dirty="0" smtClean="0"/>
          </a:p>
          <a:p>
            <a:r>
              <a:rPr lang="en-US" sz="2000" b="1" dirty="0" smtClean="0"/>
              <a:t>Regular minimal </a:t>
            </a:r>
            <a:r>
              <a:rPr lang="en-US" sz="2000" b="1" dirty="0" err="1" smtClean="0"/>
              <a:t>tensegrity</a:t>
            </a:r>
            <a:r>
              <a:rPr lang="en-US" sz="2000" b="1" dirty="0" smtClean="0"/>
              <a:t> prism</a:t>
            </a:r>
          </a:p>
          <a:p>
            <a:endParaRPr lang="en-US" sz="2000" b="1" dirty="0" smtClean="0"/>
          </a:p>
          <a:p>
            <a:endParaRPr lang="en-US" sz="2000" b="1" dirty="0" smtClean="0"/>
          </a:p>
          <a:p>
            <a:endParaRPr lang="en-US" sz="2000" b="1" dirty="0" smtClean="0"/>
          </a:p>
          <a:p>
            <a:endParaRPr lang="en-US" sz="2000" b="1" dirty="0" smtClean="0"/>
          </a:p>
          <a:p>
            <a:endParaRPr lang="en-US" sz="2000" b="1" dirty="0" smtClean="0"/>
          </a:p>
          <a:p>
            <a:endParaRPr lang="en-US" sz="2000" b="1" dirty="0" smtClean="0"/>
          </a:p>
          <a:p>
            <a:r>
              <a:rPr lang="en-US" sz="2000" b="1" dirty="0" smtClean="0"/>
              <a:t>Regular non-minimal </a:t>
            </a:r>
            <a:r>
              <a:rPr lang="en-US" sz="2000" b="1" dirty="0" err="1" smtClean="0"/>
              <a:t>tensegrity</a:t>
            </a:r>
            <a:r>
              <a:rPr lang="en-US" sz="2000" b="1" dirty="0" smtClean="0"/>
              <a:t> prism</a:t>
            </a:r>
          </a:p>
          <a:p>
            <a:endParaRPr lang="en-US" sz="2000" b="1" dirty="0"/>
          </a:p>
        </p:txBody>
      </p:sp>
      <p:sp>
        <p:nvSpPr>
          <p:cNvPr id="7" name="TextBox 6"/>
          <p:cNvSpPr txBox="1"/>
          <p:nvPr/>
        </p:nvSpPr>
        <p:spPr>
          <a:xfrm>
            <a:off x="1385047" y="1734671"/>
            <a:ext cx="3527119" cy="646331"/>
          </a:xfrm>
          <a:prstGeom prst="rect">
            <a:avLst/>
          </a:prstGeom>
          <a:noFill/>
        </p:spPr>
        <p:txBody>
          <a:bodyPr wrap="none" rtlCol="0">
            <a:spAutoFit/>
          </a:bodyPr>
          <a:lstStyle/>
          <a:p>
            <a:r>
              <a:rPr lang="en-US" dirty="0" err="1" smtClean="0"/>
              <a:t>Tensegrity</a:t>
            </a:r>
            <a:r>
              <a:rPr lang="en-US" dirty="0" smtClean="0"/>
              <a:t> structure with minimum </a:t>
            </a:r>
          </a:p>
          <a:p>
            <a:r>
              <a:rPr lang="en-US" dirty="0" smtClean="0"/>
              <a:t>number of strings equal to 9</a:t>
            </a:r>
            <a:endParaRPr lang="en-US" dirty="0"/>
          </a:p>
        </p:txBody>
      </p:sp>
      <p:sp>
        <p:nvSpPr>
          <p:cNvPr id="8" name="TextBox 7"/>
          <p:cNvSpPr txBox="1"/>
          <p:nvPr/>
        </p:nvSpPr>
        <p:spPr>
          <a:xfrm>
            <a:off x="1456765" y="4280647"/>
            <a:ext cx="3047999" cy="923330"/>
          </a:xfrm>
          <a:prstGeom prst="rect">
            <a:avLst/>
          </a:prstGeom>
          <a:noFill/>
        </p:spPr>
        <p:txBody>
          <a:bodyPr wrap="square" rtlCol="0">
            <a:spAutoFit/>
          </a:bodyPr>
          <a:lstStyle/>
          <a:p>
            <a:r>
              <a:rPr lang="en-US" dirty="0" err="1" smtClean="0"/>
              <a:t>Tensegrity</a:t>
            </a:r>
            <a:r>
              <a:rPr lang="en-US" dirty="0" smtClean="0"/>
              <a:t> structure with </a:t>
            </a:r>
          </a:p>
          <a:p>
            <a:r>
              <a:rPr lang="en-US" dirty="0" smtClean="0"/>
              <a:t>number of strings major than the minimum</a:t>
            </a:r>
            <a:endParaRPr lang="en-US" dirty="0"/>
          </a:p>
        </p:txBody>
      </p:sp>
      <p:pic>
        <p:nvPicPr>
          <p:cNvPr id="9" name="Picture 8" descr="tprism.png"/>
          <p:cNvPicPr>
            <a:picLocks noChangeAspect="1"/>
          </p:cNvPicPr>
          <p:nvPr/>
        </p:nvPicPr>
        <p:blipFill>
          <a:blip r:embed="rId2" cstate="print"/>
          <a:stretch>
            <a:fillRect/>
          </a:stretch>
        </p:blipFill>
        <p:spPr>
          <a:xfrm>
            <a:off x="6359858" y="289390"/>
            <a:ext cx="2142699" cy="2917834"/>
          </a:xfrm>
          <a:prstGeom prst="rect">
            <a:avLst/>
          </a:prstGeom>
          <a:ln>
            <a:noFill/>
          </a:ln>
          <a:effectLst>
            <a:outerShdw blurRad="292100" dist="139700" dir="2700000" algn="tl" rotWithShape="0">
              <a:srgbClr val="333333">
                <a:alpha val="65000"/>
              </a:srgbClr>
            </a:outerShdw>
          </a:effectLst>
        </p:spPr>
      </p:pic>
      <p:pic>
        <p:nvPicPr>
          <p:cNvPr id="51201" name="Picture 1"/>
          <p:cNvPicPr>
            <a:picLocks noChangeAspect="1" noChangeArrowheads="1"/>
          </p:cNvPicPr>
          <p:nvPr/>
        </p:nvPicPr>
        <p:blipFill>
          <a:blip r:embed="rId3" cstate="print"/>
          <a:srcRect/>
          <a:stretch>
            <a:fillRect/>
          </a:stretch>
        </p:blipFill>
        <p:spPr bwMode="auto">
          <a:xfrm>
            <a:off x="6150733" y="3981309"/>
            <a:ext cx="2653275" cy="2528674"/>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792" y="75747"/>
            <a:ext cx="7498080" cy="1143000"/>
          </a:xfrm>
        </p:spPr>
        <p:txBody>
          <a:bodyPr>
            <a:normAutofit/>
          </a:bodyPr>
          <a:lstStyle/>
          <a:p>
            <a:pPr algn="ctr"/>
            <a:r>
              <a:rPr lang="en-US" sz="4000" dirty="0" smtClean="0"/>
              <a:t>Research goals</a:t>
            </a:r>
            <a:endParaRPr lang="en-US" sz="4000" dirty="0"/>
          </a:p>
        </p:txBody>
      </p:sp>
      <p:sp>
        <p:nvSpPr>
          <p:cNvPr id="3" name="Content Placeholder 2"/>
          <p:cNvSpPr>
            <a:spLocks noGrp="1"/>
          </p:cNvSpPr>
          <p:nvPr>
            <p:ph idx="1"/>
          </p:nvPr>
        </p:nvSpPr>
        <p:spPr>
          <a:xfrm>
            <a:off x="1197592" y="1405727"/>
            <a:ext cx="7790688" cy="5595581"/>
          </a:xfrm>
        </p:spPr>
        <p:txBody>
          <a:bodyPr lIns="0">
            <a:normAutofit/>
          </a:bodyPr>
          <a:lstStyle/>
          <a:p>
            <a:pPr marL="0">
              <a:buNone/>
            </a:pPr>
            <a:r>
              <a:rPr lang="en-US" sz="2400" dirty="0" smtClean="0"/>
              <a:t>It has been shown that 1-D systems featuring non linear force-displacement response, like, </a:t>
            </a:r>
            <a:r>
              <a:rPr lang="en-US" sz="2400" dirty="0" err="1" smtClean="0"/>
              <a:t>e.g</a:t>
            </a:r>
            <a:r>
              <a:rPr lang="en-US" sz="2400" dirty="0" smtClean="0"/>
              <a:t>, systems with power law, tensionless response (</a:t>
            </a:r>
            <a:r>
              <a:rPr lang="en-US" sz="2400" dirty="0" err="1" smtClean="0"/>
              <a:t>Nesterenko</a:t>
            </a:r>
            <a:r>
              <a:rPr lang="en-US" sz="2400" dirty="0" smtClean="0"/>
              <a:t>, 2001, </a:t>
            </a:r>
            <a:r>
              <a:rPr lang="en-US" sz="2400" dirty="0" err="1" smtClean="0"/>
              <a:t>Daraio</a:t>
            </a:r>
            <a:r>
              <a:rPr lang="en-US" sz="2400" dirty="0" smtClean="0"/>
              <a:t> et al., 2006), support energy transport through solitary waves.</a:t>
            </a:r>
          </a:p>
          <a:p>
            <a:pPr marL="0">
              <a:buNone/>
            </a:pPr>
            <a:endParaRPr lang="en-US" sz="2400" dirty="0" smtClean="0"/>
          </a:p>
          <a:p>
            <a:pPr marL="0">
              <a:buNone/>
            </a:pPr>
            <a:r>
              <a:rPr lang="en-US" sz="2400" dirty="0" smtClean="0"/>
              <a:t>We prove with this study that a similar behavior is exhibited by 1-D chains of class-1 </a:t>
            </a:r>
            <a:r>
              <a:rPr lang="en-US" sz="2400" dirty="0" err="1" smtClean="0"/>
              <a:t>tensegrity</a:t>
            </a:r>
            <a:r>
              <a:rPr lang="en-US" sz="2400" dirty="0" smtClean="0"/>
              <a:t> prisms in unilateral contact each other, through a numerical approach.</a:t>
            </a:r>
          </a:p>
          <a:p>
            <a:pPr marL="0">
              <a:buNone/>
            </a:pPr>
            <a:endParaRPr lang="en-US" sz="2400" dirty="0" smtClean="0"/>
          </a:p>
          <a:p>
            <a:pPr marL="0">
              <a:buNone/>
            </a:pPr>
            <a:r>
              <a:rPr lang="en-US" sz="2400" dirty="0" smtClean="0"/>
              <a:t>We study the dynamic response of such systems to impulsive loads induced by the impact with external strikers , through numerical integration of the equations of motions of the individual prisms</a:t>
            </a:r>
          </a:p>
          <a:p>
            <a:pPr marL="0">
              <a:buNone/>
            </a:pPr>
            <a:endParaRPr lang="en-US" sz="2400" dirty="0" smtClean="0"/>
          </a:p>
          <a:p>
            <a:pPr marL="0">
              <a:buNone/>
            </a:pPr>
            <a:endParaRPr lang="en-US" sz="2400" dirty="0" smtClean="0"/>
          </a:p>
          <a:p>
            <a:pPr marL="0">
              <a:buNone/>
            </a:pPr>
            <a:endParaRPr lang="en-US" sz="2400" dirty="0" smtClean="0"/>
          </a:p>
          <a:p>
            <a:pPr marL="0">
              <a:buNone/>
            </a:pPr>
            <a:endParaRPr lang="en-US" sz="2400" dirty="0"/>
          </a:p>
        </p:txBody>
      </p:sp>
      <p:pic>
        <p:nvPicPr>
          <p:cNvPr id="4" name="Picture 3" descr="images.jpg"/>
          <p:cNvPicPr>
            <a:picLocks noChangeAspect="1"/>
          </p:cNvPicPr>
          <p:nvPr/>
        </p:nvPicPr>
        <p:blipFill>
          <a:blip r:embed="rId2" cstate="print"/>
          <a:stretch>
            <a:fillRect/>
          </a:stretch>
        </p:blipFill>
        <p:spPr>
          <a:xfrm>
            <a:off x="2033516" y="307785"/>
            <a:ext cx="1265373" cy="947809"/>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11064" y="464030"/>
            <a:ext cx="7719037" cy="6045954"/>
          </a:xfrm>
        </p:spPr>
        <p:txBody>
          <a:bodyPr>
            <a:noAutofit/>
          </a:bodyPr>
          <a:lstStyle/>
          <a:p>
            <a:pPr marL="0">
              <a:spcAft>
                <a:spcPts val="600"/>
              </a:spcAft>
              <a:buNone/>
            </a:pPr>
            <a:r>
              <a:rPr lang="en-US" sz="2400" dirty="0" smtClean="0"/>
              <a:t>An initial analytic study leads us to model each prism as a non linear 1-D spring , which exhibits a “locking” type response under sufficiently large compressive forces.</a:t>
            </a:r>
          </a:p>
          <a:p>
            <a:pPr marL="0">
              <a:spcAft>
                <a:spcPts val="600"/>
              </a:spcAft>
              <a:buNone/>
            </a:pPr>
            <a:r>
              <a:rPr lang="en-US" sz="2400" dirty="0" smtClean="0"/>
              <a:t>The analysis of the steady state wave propagation regime allows us to detect the localized nature of the traveling waves, and the correlations occurring between the wave speed, the maximum transmitted force, the maximum axial strain, and the wave width.</a:t>
            </a:r>
          </a:p>
          <a:p>
            <a:pPr marL="0">
              <a:spcAft>
                <a:spcPts val="600"/>
              </a:spcAft>
              <a:buNone/>
            </a:pPr>
            <a:r>
              <a:rPr lang="en-US" sz="2400" dirty="0" smtClean="0"/>
              <a:t>By examining different material systems, we find that the locking regime supports solitary waves with atomic-scale localization of the transported energy.</a:t>
            </a:r>
          </a:p>
          <a:p>
            <a:pPr marL="0">
              <a:spcAft>
                <a:spcPts val="600"/>
              </a:spcAft>
              <a:buNone/>
            </a:pPr>
            <a:r>
              <a:rPr lang="en-US" sz="2400" dirty="0" smtClean="0"/>
              <a:t>We conclude the present study with a discussion of the given results, and the analysis of the possible future extensions of the current research.</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0" name="Picture 2"/>
          <p:cNvPicPr>
            <a:picLocks noChangeAspect="1" noChangeArrowheads="1"/>
          </p:cNvPicPr>
          <p:nvPr/>
        </p:nvPicPr>
        <p:blipFill>
          <a:blip r:embed="rId2" cstate="print"/>
          <a:srcRect/>
          <a:stretch>
            <a:fillRect/>
          </a:stretch>
        </p:blipFill>
        <p:spPr bwMode="auto">
          <a:xfrm>
            <a:off x="2605718" y="0"/>
            <a:ext cx="5255392" cy="3953823"/>
          </a:xfrm>
          <a:prstGeom prst="rect">
            <a:avLst/>
          </a:prstGeom>
          <a:noFill/>
          <a:ln w="9525">
            <a:noFill/>
            <a:miter lim="800000"/>
            <a:headEnd/>
            <a:tailEnd/>
          </a:ln>
          <a:effectLst>
            <a:softEdge rad="317500"/>
          </a:effectLst>
        </p:spPr>
      </p:pic>
      <p:sp>
        <p:nvSpPr>
          <p:cNvPr id="2" name="Title 1"/>
          <p:cNvSpPr>
            <a:spLocks noGrp="1"/>
          </p:cNvSpPr>
          <p:nvPr>
            <p:ph type="title"/>
          </p:nvPr>
        </p:nvSpPr>
        <p:spPr>
          <a:xfrm>
            <a:off x="1251359" y="4121626"/>
            <a:ext cx="7498080" cy="1873235"/>
          </a:xfrm>
        </p:spPr>
        <p:txBody>
          <a:bodyPr>
            <a:normAutofit/>
          </a:bodyPr>
          <a:lstStyle/>
          <a:p>
            <a:pPr algn="ctr"/>
            <a:r>
              <a:rPr lang="en-US" sz="4800" dirty="0" smtClean="0"/>
              <a:t>Part 2 : Constitutive behavior of a 3-bar </a:t>
            </a:r>
            <a:r>
              <a:rPr lang="en-US" sz="4800" dirty="0" err="1" smtClean="0"/>
              <a:t>tensegrity</a:t>
            </a:r>
            <a:r>
              <a:rPr lang="en-US" sz="4800" dirty="0" smtClean="0"/>
              <a:t> prism</a:t>
            </a:r>
            <a:endParaRPr lang="en-US" sz="4800"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ustom 19">
      <a:dk1>
        <a:sysClr val="windowText" lastClr="000000"/>
      </a:dk1>
      <a:lt1>
        <a:srgbClr val="FFFFFF"/>
      </a:lt1>
      <a:dk2>
        <a:srgbClr val="4F271C"/>
      </a:dk2>
      <a:lt2>
        <a:srgbClr val="1E515D"/>
      </a:lt2>
      <a:accent1>
        <a:srgbClr val="296C7D"/>
      </a:accent1>
      <a:accent2>
        <a:srgbClr val="4A3E21"/>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3245</TotalTime>
  <Words>2000</Words>
  <Application>Microsoft Office PowerPoint</Application>
  <PresentationFormat>Presentazione su schermo (4:3)</PresentationFormat>
  <Paragraphs>460</Paragraphs>
  <Slides>58</Slides>
  <Notes>7</Notes>
  <HiddenSlides>0</HiddenSlides>
  <MMClips>2</MMClips>
  <ScaleCrop>false</ScaleCrop>
  <HeadingPairs>
    <vt:vector size="6" baseType="variant">
      <vt:variant>
        <vt:lpstr>Tema</vt:lpstr>
      </vt:variant>
      <vt:variant>
        <vt:i4>1</vt:i4>
      </vt:variant>
      <vt:variant>
        <vt:lpstr>Server OLE incorporati</vt:lpstr>
      </vt:variant>
      <vt:variant>
        <vt:i4>4</vt:i4>
      </vt:variant>
      <vt:variant>
        <vt:lpstr>Titoli diapositive</vt:lpstr>
      </vt:variant>
      <vt:variant>
        <vt:i4>58</vt:i4>
      </vt:variant>
    </vt:vector>
  </HeadingPairs>
  <TitlesOfParts>
    <vt:vector size="63" baseType="lpstr">
      <vt:lpstr>Solstice</vt:lpstr>
      <vt:lpstr>Equation</vt:lpstr>
      <vt:lpstr>Equazione</vt:lpstr>
      <vt:lpstr>Oggetto shell Packager</vt:lpstr>
      <vt:lpstr>Video Clip</vt:lpstr>
      <vt:lpstr>Diapositiva 1</vt:lpstr>
      <vt:lpstr>OVERVIEW</vt:lpstr>
      <vt:lpstr>Part 1: INTRODUCTION </vt:lpstr>
      <vt:lpstr>Diapositiva 4</vt:lpstr>
      <vt:lpstr>Diapositiva 5</vt:lpstr>
      <vt:lpstr>Diapositiva 6</vt:lpstr>
      <vt:lpstr>Research goals</vt:lpstr>
      <vt:lpstr>Diapositiva 8</vt:lpstr>
      <vt:lpstr>Part 2 : Constitutive behavior of a 3-bar tensegrity prism</vt:lpstr>
      <vt:lpstr>Diapositiva 10</vt:lpstr>
      <vt:lpstr>Motion animation</vt:lpstr>
      <vt:lpstr>2.2  Kinematics</vt:lpstr>
      <vt:lpstr>Diapositiva 13</vt:lpstr>
      <vt:lpstr>2.3 Force-displacement relationship </vt:lpstr>
      <vt:lpstr>Diapositiva 15</vt:lpstr>
      <vt:lpstr>2.3.2 Energetic approach </vt:lpstr>
      <vt:lpstr>2.4  Equilibrium values of the twist angle, prism height and cable length  </vt:lpstr>
      <vt:lpstr>2.5  Force vs height relationship </vt:lpstr>
      <vt:lpstr>2.6 Force vs axial strain relationship </vt:lpstr>
      <vt:lpstr>2.7  Typical F vs    plots in tensegrity prisms </vt:lpstr>
      <vt:lpstr>Force vs time histories in the prism elements under vertical loading</vt:lpstr>
      <vt:lpstr>Part 3: Basic notions on solitary waves  </vt:lpstr>
      <vt:lpstr>3.1 Linear and non linear wave equations</vt:lpstr>
      <vt:lpstr>Diapositiva 24</vt:lpstr>
      <vt:lpstr>Diapositiva 25</vt:lpstr>
      <vt:lpstr>Non linear behaviour corresponding to Lennard-Jones potential at the microscopic scale </vt:lpstr>
      <vt:lpstr>   Typical F vs    plots in tensegrity prisms </vt:lpstr>
      <vt:lpstr>Part 4 :  Wave Analysis </vt:lpstr>
      <vt:lpstr>4.1: Solitary waves traveling on  1D chains of on Nylon (cables)-  Carbon fiber (bars)- Polycarbonate sheets  (lumped masses) prisms  (NCFPC systems)  </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4.2: Solitary waves traveling on 1D chains of on PMMA (cables)- Carbon fiber (bars)-Polycarbonate sheets (lumped masses) prisms  (PMMACFPC systems)  </vt:lpstr>
      <vt:lpstr>Diapositiva 41</vt:lpstr>
      <vt:lpstr>Diapositiva 42</vt:lpstr>
      <vt:lpstr>Diapositiva 43</vt:lpstr>
      <vt:lpstr>Diapositiva 44</vt:lpstr>
      <vt:lpstr>Diapositiva 45</vt:lpstr>
      <vt:lpstr>Diapositiva 46</vt:lpstr>
      <vt:lpstr>Diapositiva 47</vt:lpstr>
      <vt:lpstr>Diapositiva 48</vt:lpstr>
      <vt:lpstr>Diapositiva 49</vt:lpstr>
      <vt:lpstr>Diapositiva 50</vt:lpstr>
      <vt:lpstr>Part 5: STRENGTH ANALYSIS </vt:lpstr>
      <vt:lpstr>5.1 NCFPC system</vt:lpstr>
      <vt:lpstr>5.2 PMMACFPC system</vt:lpstr>
      <vt:lpstr>Part 6 : Concluding remarks</vt:lpstr>
      <vt:lpstr>Diapositiva 55</vt:lpstr>
      <vt:lpstr>References</vt:lpstr>
      <vt:lpstr>References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Rino</dc:creator>
  <cp:lastModifiedBy>Rino</cp:lastModifiedBy>
  <cp:revision>387</cp:revision>
  <dcterms:created xsi:type="dcterms:W3CDTF">2010-10-29T10:46:36Z</dcterms:created>
  <dcterms:modified xsi:type="dcterms:W3CDTF">2011-05-19T13:50:25Z</dcterms:modified>
</cp:coreProperties>
</file>